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20" r:id="rId3"/>
    <p:sldMasterId id="2147483733" r:id="rId4"/>
    <p:sldMasterId id="2147483745" r:id="rId5"/>
    <p:sldMasterId id="2147483757" r:id="rId6"/>
  </p:sldMasterIdLst>
  <p:notesMasterIdLst>
    <p:notesMasterId r:id="rId20"/>
  </p:notesMasterIdLst>
  <p:handoutMasterIdLst>
    <p:handoutMasterId r:id="rId21"/>
  </p:handoutMasterIdLst>
  <p:sldIdLst>
    <p:sldId id="258" r:id="rId7"/>
    <p:sldId id="391" r:id="rId8"/>
    <p:sldId id="261" r:id="rId9"/>
    <p:sldId id="390" r:id="rId10"/>
    <p:sldId id="396" r:id="rId11"/>
    <p:sldId id="389" r:id="rId12"/>
    <p:sldId id="268" r:id="rId13"/>
    <p:sldId id="277" r:id="rId14"/>
    <p:sldId id="297" r:id="rId15"/>
    <p:sldId id="392" r:id="rId16"/>
    <p:sldId id="393" r:id="rId17"/>
    <p:sldId id="394" r:id="rId18"/>
    <p:sldId id="305" r:id="rId19"/>
  </p:sldIdLst>
  <p:sldSz cx="12192000" cy="6858000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864"/>
    <a:srgbClr val="FF7C80"/>
    <a:srgbClr val="5F5F5F"/>
    <a:srgbClr val="FF5050"/>
    <a:srgbClr val="FFCCCC"/>
    <a:srgbClr val="FF9999"/>
    <a:srgbClr val="777777"/>
    <a:srgbClr val="4D4D4D"/>
    <a:srgbClr val="41719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19" autoAdjust="0"/>
    <p:restoredTop sz="96115" autoAdjust="0"/>
  </p:normalViewPr>
  <p:slideViewPr>
    <p:cSldViewPr snapToGrid="0">
      <p:cViewPr varScale="1">
        <p:scale>
          <a:sx n="76" d="100"/>
          <a:sy n="76" d="100"/>
        </p:scale>
        <p:origin x="828" y="72"/>
      </p:cViewPr>
      <p:guideLst/>
    </p:cSldViewPr>
  </p:slideViewPr>
  <p:outlineViewPr>
    <p:cViewPr>
      <p:scale>
        <a:sx n="33" d="100"/>
        <a:sy n="33" d="100"/>
      </p:scale>
      <p:origin x="0" y="-560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91235741696077"/>
          <c:y val="0.17048477831778683"/>
          <c:w val="0.83905663658992957"/>
          <c:h val="0.7352629056355368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부가가치지표!$N$2</c:f>
              <c:strCache>
                <c:ptCount val="1"/>
                <c:pt idx="0">
                  <c:v>영업잉여</c:v>
                </c:pt>
              </c:strCache>
            </c:strRef>
          </c:tx>
          <c:spPr>
            <a:solidFill>
              <a:srgbClr val="F4857C"/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부가가치지표!$M$3:$M$5</c:f>
              <c:numCache>
                <c:formatCode>General</c:formatCode>
                <c:ptCount val="3"/>
                <c:pt idx="0">
                  <c:v>2009</c:v>
                </c:pt>
                <c:pt idx="1">
                  <c:v>2019</c:v>
                </c:pt>
                <c:pt idx="2">
                  <c:v>2022</c:v>
                </c:pt>
              </c:numCache>
            </c:numRef>
          </c:cat>
          <c:val>
            <c:numRef>
              <c:f>부가가치지표!$N$3:$N$5</c:f>
              <c:numCache>
                <c:formatCode>General</c:formatCode>
                <c:ptCount val="3"/>
                <c:pt idx="0">
                  <c:v>15.58</c:v>
                </c:pt>
                <c:pt idx="1">
                  <c:v>14.55</c:v>
                </c:pt>
                <c:pt idx="2">
                  <c:v>16.850000000000001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1B8-4A9D-9464-1F4AF837CD86}"/>
            </c:ext>
          </c:extLst>
        </c:ser>
        <c:ser>
          <c:idx val="1"/>
          <c:order val="1"/>
          <c:tx>
            <c:strRef>
              <c:f>부가가치지표!$O$2</c:f>
              <c:strCache>
                <c:ptCount val="1"/>
                <c:pt idx="0">
                  <c:v>인건비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부가가치지표!$M$3:$M$5</c:f>
              <c:numCache>
                <c:formatCode>General</c:formatCode>
                <c:ptCount val="3"/>
                <c:pt idx="0">
                  <c:v>2009</c:v>
                </c:pt>
                <c:pt idx="1">
                  <c:v>2019</c:v>
                </c:pt>
                <c:pt idx="2">
                  <c:v>2022</c:v>
                </c:pt>
              </c:numCache>
            </c:numRef>
          </c:cat>
          <c:val>
            <c:numRef>
              <c:f>부가가치지표!$O$3:$O$5</c:f>
              <c:numCache>
                <c:formatCode>General</c:formatCode>
                <c:ptCount val="3"/>
                <c:pt idx="0">
                  <c:v>55.82</c:v>
                </c:pt>
                <c:pt idx="1">
                  <c:v>60.44</c:v>
                </c:pt>
                <c:pt idx="2">
                  <c:v>58.46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1B8-4A9D-9464-1F4AF837CD86}"/>
            </c:ext>
          </c:extLst>
        </c:ser>
        <c:ser>
          <c:idx val="2"/>
          <c:order val="2"/>
          <c:tx>
            <c:strRef>
              <c:f>부가가치지표!$P$2</c:f>
              <c:strCache>
                <c:ptCount val="1"/>
                <c:pt idx="0">
                  <c:v>금융비용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부가가치지표!$M$3:$M$5</c:f>
              <c:numCache>
                <c:formatCode>General</c:formatCode>
                <c:ptCount val="3"/>
                <c:pt idx="0">
                  <c:v>2009</c:v>
                </c:pt>
                <c:pt idx="1">
                  <c:v>2019</c:v>
                </c:pt>
                <c:pt idx="2">
                  <c:v>2022</c:v>
                </c:pt>
              </c:numCache>
            </c:numRef>
          </c:cat>
          <c:val>
            <c:numRef>
              <c:f>부가가치지표!$P$3:$P$5</c:f>
              <c:numCache>
                <c:formatCode>General</c:formatCode>
                <c:ptCount val="3"/>
                <c:pt idx="0">
                  <c:v>9.92</c:v>
                </c:pt>
                <c:pt idx="1">
                  <c:v>6.06</c:v>
                </c:pt>
                <c:pt idx="2">
                  <c:v>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1B8-4A9D-9464-1F4AF837CD86}"/>
            </c:ext>
          </c:extLst>
        </c:ser>
        <c:ser>
          <c:idx val="3"/>
          <c:order val="3"/>
          <c:tx>
            <c:strRef>
              <c:f>부가가치지표!$Q$2</c:f>
              <c:strCache>
                <c:ptCount val="1"/>
                <c:pt idx="0">
                  <c:v>조세공과</c:v>
                </c:pt>
              </c:strCache>
            </c:strRef>
          </c:tx>
          <c:spPr>
            <a:solidFill>
              <a:srgbClr val="FFC000"/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부가가치지표!$M$3:$M$5</c:f>
              <c:numCache>
                <c:formatCode>General</c:formatCode>
                <c:ptCount val="3"/>
                <c:pt idx="0">
                  <c:v>2009</c:v>
                </c:pt>
                <c:pt idx="1">
                  <c:v>2019</c:v>
                </c:pt>
                <c:pt idx="2">
                  <c:v>2022</c:v>
                </c:pt>
              </c:numCache>
            </c:numRef>
          </c:cat>
          <c:val>
            <c:numRef>
              <c:f>부가가치지표!$Q$3:$Q$5</c:f>
              <c:numCache>
                <c:formatCode>General</c:formatCode>
                <c:ptCount val="3"/>
                <c:pt idx="0">
                  <c:v>1.92</c:v>
                </c:pt>
                <c:pt idx="1">
                  <c:v>2.15</c:v>
                </c:pt>
                <c:pt idx="2">
                  <c:v>2.17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1B8-4A9D-9464-1F4AF837CD86}"/>
            </c:ext>
          </c:extLst>
        </c:ser>
        <c:ser>
          <c:idx val="4"/>
          <c:order val="4"/>
          <c:tx>
            <c:strRef>
              <c:f>부가가치지표!$R$2</c:f>
              <c:strCache>
                <c:ptCount val="1"/>
                <c:pt idx="0">
                  <c:v>감가상각비</c:v>
                </c:pt>
              </c:strCache>
            </c:strRef>
          </c:tx>
          <c:spPr>
            <a:solidFill>
              <a:srgbClr val="B79EFC"/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overflow" horzOverflow="overflow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부가가치지표!$M$3:$M$5</c:f>
              <c:numCache>
                <c:formatCode>General</c:formatCode>
                <c:ptCount val="3"/>
                <c:pt idx="0">
                  <c:v>2009</c:v>
                </c:pt>
                <c:pt idx="1">
                  <c:v>2019</c:v>
                </c:pt>
                <c:pt idx="2">
                  <c:v>2022</c:v>
                </c:pt>
              </c:numCache>
            </c:numRef>
          </c:cat>
          <c:val>
            <c:numRef>
              <c:f>부가가치지표!$R$3:$R$5</c:f>
              <c:numCache>
                <c:formatCode>General</c:formatCode>
                <c:ptCount val="3"/>
                <c:pt idx="0">
                  <c:v>16.75</c:v>
                </c:pt>
                <c:pt idx="1">
                  <c:v>16.8</c:v>
                </c:pt>
                <c:pt idx="2">
                  <c:v>16.02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1B8-4A9D-9464-1F4AF837CD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308514376"/>
        <c:axId val="308515944"/>
      </c:barChart>
      <c:catAx>
        <c:axId val="308514376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08515944"/>
        <c:crosses val="autoZero"/>
        <c:auto val="1"/>
        <c:lblAlgn val="ctr"/>
        <c:lblOffset val="100"/>
        <c:noMultiLvlLbl val="0"/>
      </c:catAx>
      <c:valAx>
        <c:axId val="308515944"/>
        <c:scaling>
          <c:orientation val="minMax"/>
          <c:max val="100"/>
        </c:scaling>
        <c:delete val="0"/>
        <c:axPos val="l"/>
        <c:numFmt formatCode="General" sourceLinked="0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08514376"/>
        <c:crosses val="autoZero"/>
        <c:crossBetween val="between"/>
        <c:majorUnit val="20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9.6619336517361556E-2"/>
          <c:y val="4.7962165106720148E-2"/>
          <c:w val="0.75129480228905821"/>
          <c:h val="5.7878142590666731E-2"/>
        </c:manualLayout>
      </c:layout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0.0986</cdr:x>
      <cdr:y>0.10162</cdr:y>
    </cdr:from>
    <cdr:to>
      <cdr:x>0.17116</cdr:x>
      <cdr:y>0.16059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1AD2EDC0-9640-4C5B-B9D2-58BB5A2AA37E}"/>
            </a:ext>
          </a:extLst>
        </cdr:cNvPr>
        <cdr:cNvSpPr txBox="1"/>
      </cdr:nvSpPr>
      <cdr:spPr>
        <a:xfrm xmlns:a="http://schemas.openxmlformats.org/drawingml/2006/main">
          <a:off x="917864" y="623455"/>
          <a:ext cx="675409" cy="3636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ko-KR" sz="1600">
              <a:latin typeface="+mn-ea"/>
              <a:ea typeface="+mn-ea"/>
            </a:rPr>
            <a:t>(%)</a:t>
          </a:r>
          <a:endParaRPr lang="ko-KR" altLang="en-US" sz="1100">
            <a:latin typeface="+mn-ea"/>
            <a:ea typeface="+mn-ea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8135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2" y="1"/>
            <a:ext cx="2945660" cy="498135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r">
              <a:defRPr sz="1200"/>
            </a:lvl1pPr>
          </a:lstStyle>
          <a:p>
            <a:fld id="{831C4FDB-023B-4A52-8C61-AC72B0A65A75}" type="datetimeFigureOut">
              <a:rPr lang="ko-KR" altLang="en-US" smtClean="0"/>
              <a:t>2023-12-13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60" cy="498134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2" y="9430092"/>
            <a:ext cx="2945660" cy="498134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r">
              <a:defRPr sz="1200"/>
            </a:lvl1pPr>
          </a:lstStyle>
          <a:p>
            <a:fld id="{DE703933-3AD9-4587-97EB-C6A3F64C681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56252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8135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2" y="1"/>
            <a:ext cx="2945660" cy="498135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r">
              <a:defRPr sz="1200"/>
            </a:lvl1pPr>
          </a:lstStyle>
          <a:p>
            <a:fld id="{C07E4F0B-638D-4317-B386-ED0C6DC91E95}" type="datetimeFigureOut">
              <a:rPr lang="ko-KR" altLang="en-US" smtClean="0"/>
              <a:t>2023-12-13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17" tIns="46058" rIns="92117" bIns="46058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2117" tIns="46058" rIns="92117" bIns="46058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60" cy="498134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2" y="9430092"/>
            <a:ext cx="2945660" cy="498134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r">
              <a:defRPr sz="1200"/>
            </a:lvl1pPr>
          </a:lstStyle>
          <a:p>
            <a:fld id="{5BD40573-FD4A-4689-9C99-673FB876D7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4832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40573-FD4A-4689-9C99-673FB876D71B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864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40573-FD4A-4689-9C99-673FB876D71B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6787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46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3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029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995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097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672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7867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897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0354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3077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064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7896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950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6193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060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7387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49569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05126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86537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568199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2544649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10744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132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33965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83364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64622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782573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ko-KR" dirty="0">
              <a:solidFill>
                <a:prstClr val="black">
                  <a:tint val="75000"/>
                </a:prst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ko-KR" dirty="0">
              <a:solidFill>
                <a:prstClr val="black">
                  <a:tint val="75000"/>
                </a:prstClr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492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3587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6796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4608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4989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828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16405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04674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6102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243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9294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62037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9055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8203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4332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13688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528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15746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3368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6878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667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2341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42798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9680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95190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541058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96550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268352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9614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19350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6874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4186419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4037021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07210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40626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15650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94377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ko-KR" dirty="0">
              <a:solidFill>
                <a:prstClr val="black">
                  <a:tint val="75000"/>
                </a:prst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ko-KR" dirty="0">
              <a:solidFill>
                <a:prstClr val="black">
                  <a:tint val="75000"/>
                </a:prstClr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98138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315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94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959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517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312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제목 개체 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제목 스타일 편집</a:t>
            </a:r>
          </a:p>
        </p:txBody>
      </p:sp>
      <p:sp>
        <p:nvSpPr>
          <p:cNvPr id="3075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>
                <a:solidFill>
                  <a:prstClr val="black">
                    <a:tint val="75000"/>
                  </a:prstClr>
                </a:solidFill>
                <a:latin typeface="굴림" pitchFamily="50" charset="-127"/>
                <a:ea typeface="굴림" pitchFamily="50" charset="-127"/>
              </a:rPr>
              <a:t>2013-10-25</a:t>
            </a:r>
            <a:endParaRPr kumimoji="1" lang="ko-KR" altLang="en-US">
              <a:solidFill>
                <a:prstClr val="black">
                  <a:tint val="75000"/>
                </a:prst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 dirty="0">
              <a:solidFill>
                <a:prstClr val="black">
                  <a:tint val="75000"/>
                </a:prst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 dirty="0">
              <a:solidFill>
                <a:prstClr val="black">
                  <a:tint val="75000"/>
                </a:prstClr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9082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hdr="0" ftr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449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8FEB9-0D4A-48C9-8608-A158F0AB2B2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B292D-CFE5-4191-8100-098FBFAB7E2F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130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제목 개체 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제목 스타일 편집</a:t>
            </a:r>
          </a:p>
        </p:txBody>
      </p:sp>
      <p:sp>
        <p:nvSpPr>
          <p:cNvPr id="3075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>
                <a:solidFill>
                  <a:prstClr val="black">
                    <a:tint val="75000"/>
                  </a:prstClr>
                </a:solidFill>
                <a:latin typeface="굴림" pitchFamily="50" charset="-127"/>
                <a:ea typeface="굴림" pitchFamily="50" charset="-127"/>
              </a:rPr>
              <a:t>2013-10-25</a:t>
            </a:r>
            <a:endParaRPr kumimoji="1" lang="ko-KR" altLang="en-US">
              <a:solidFill>
                <a:prstClr val="black">
                  <a:tint val="75000"/>
                </a:prst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 dirty="0">
              <a:solidFill>
                <a:prstClr val="black">
                  <a:tint val="75000"/>
                </a:prst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 dirty="0">
              <a:solidFill>
                <a:prstClr val="black">
                  <a:tint val="75000"/>
                </a:prstClr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96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hdr="0" ftr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631832" y="1780201"/>
            <a:ext cx="7769468" cy="1343538"/>
          </a:xfrm>
        </p:spPr>
        <p:txBody>
          <a:bodyPr>
            <a:noAutofit/>
          </a:bodyPr>
          <a:lstStyle/>
          <a:p>
            <a:pPr algn="l"/>
            <a:r>
              <a:rPr lang="ko-KR" altLang="en-US" sz="4800" b="1" dirty="0">
                <a:solidFill>
                  <a:schemeClr val="tx2"/>
                </a:solidFill>
                <a:latin typeface="+mj-ea"/>
              </a:rPr>
              <a:t>기업현황으로 본  </a:t>
            </a:r>
            <a:r>
              <a:rPr lang="en-US" altLang="ko-KR" sz="4800" b="1" dirty="0">
                <a:solidFill>
                  <a:schemeClr val="tx2"/>
                </a:solidFill>
                <a:latin typeface="+mj-ea"/>
              </a:rPr>
              <a:t/>
            </a:r>
            <a:br>
              <a:rPr lang="en-US" altLang="ko-KR" sz="4800" b="1" dirty="0">
                <a:solidFill>
                  <a:schemeClr val="tx2"/>
                </a:solidFill>
                <a:latin typeface="+mj-ea"/>
              </a:rPr>
            </a:br>
            <a:r>
              <a:rPr lang="en-US" altLang="ko-KR" sz="1800" b="1" dirty="0">
                <a:solidFill>
                  <a:schemeClr val="tx2"/>
                </a:solidFill>
                <a:latin typeface="+mj-ea"/>
              </a:rPr>
              <a:t>                   </a:t>
            </a:r>
            <a:br>
              <a:rPr lang="en-US" altLang="ko-KR" sz="1800" b="1" dirty="0">
                <a:solidFill>
                  <a:schemeClr val="tx2"/>
                </a:solidFill>
                <a:latin typeface="+mj-ea"/>
              </a:rPr>
            </a:br>
            <a:r>
              <a:rPr lang="ko-KR" altLang="en-US" sz="4800" b="1" dirty="0">
                <a:solidFill>
                  <a:schemeClr val="tx2"/>
                </a:solidFill>
                <a:latin typeface="+mj-ea"/>
              </a:rPr>
              <a:t>경제와 복지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882" y="3655721"/>
            <a:ext cx="1107830" cy="345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423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30816" y="219468"/>
            <a:ext cx="8965684" cy="549274"/>
          </a:xfrm>
        </p:spPr>
        <p:txBody>
          <a:bodyPr>
            <a:normAutofit/>
          </a:bodyPr>
          <a:lstStyle/>
          <a:p>
            <a:pPr algn="ctr"/>
            <a:r>
              <a:rPr lang="ko-KR" altLang="en-US" sz="3200" b="1" dirty="0">
                <a:solidFill>
                  <a:schemeClr val="tx2"/>
                </a:solidFill>
                <a:latin typeface="+mn-ea"/>
                <a:ea typeface="+mn-ea"/>
              </a:rPr>
              <a:t>인구구조의 변화</a:t>
            </a:r>
            <a:r>
              <a:rPr lang="en-US" altLang="ko-KR" sz="3200" b="1" dirty="0">
                <a:solidFill>
                  <a:schemeClr val="tx2"/>
                </a:solidFill>
                <a:latin typeface="+mn-ea"/>
                <a:ea typeface="+mn-ea"/>
              </a:rPr>
              <a:t>(2009</a:t>
            </a:r>
            <a:r>
              <a:rPr lang="ko-KR" altLang="en-US" sz="3200" b="1" dirty="0">
                <a:solidFill>
                  <a:schemeClr val="tx2"/>
                </a:solidFill>
                <a:latin typeface="+mn-ea"/>
                <a:ea typeface="+mn-ea"/>
              </a:rPr>
              <a:t>년</a:t>
            </a:r>
            <a:r>
              <a:rPr lang="en-US" altLang="ko-KR" sz="3200" b="1" dirty="0">
                <a:solidFill>
                  <a:schemeClr val="tx2"/>
                </a:solidFill>
                <a:latin typeface="+mn-ea"/>
                <a:ea typeface="+mn-ea"/>
              </a:rPr>
              <a:t>)</a:t>
            </a:r>
            <a:endParaRPr lang="ko-KR" altLang="en-US" sz="3200" b="1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4F2973C4-8A51-400C-B829-A4DAD60FBE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7" t="26891" r="-1047" b="13783"/>
          <a:stretch/>
        </p:blipFill>
        <p:spPr>
          <a:xfrm>
            <a:off x="1232685" y="1999360"/>
            <a:ext cx="9726630" cy="38230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F7344FD-10BE-43CA-8AEC-F07F7664422F}"/>
              </a:ext>
            </a:extLst>
          </p:cNvPr>
          <p:cNvSpPr txBox="1"/>
          <p:nvPr/>
        </p:nvSpPr>
        <p:spPr>
          <a:xfrm>
            <a:off x="1593669" y="1382734"/>
            <a:ext cx="8965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/>
              <a:t>&lt;</a:t>
            </a:r>
            <a:r>
              <a:rPr lang="ko-KR" altLang="en-US" b="1" dirty="0"/>
              <a:t>전국</a:t>
            </a:r>
            <a:r>
              <a:rPr lang="en-US" altLang="ko-KR" b="1" dirty="0"/>
              <a:t>&gt;                                                                                &lt;</a:t>
            </a:r>
            <a:r>
              <a:rPr lang="ko-KR" altLang="en-US" b="1" dirty="0"/>
              <a:t>제주</a:t>
            </a:r>
            <a:r>
              <a:rPr lang="en-US" altLang="ko-KR" b="1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4022090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30816" y="219468"/>
            <a:ext cx="8965684" cy="549274"/>
          </a:xfrm>
        </p:spPr>
        <p:txBody>
          <a:bodyPr>
            <a:normAutofit/>
          </a:bodyPr>
          <a:lstStyle/>
          <a:p>
            <a:pPr algn="ctr"/>
            <a:r>
              <a:rPr lang="ko-KR" altLang="en-US" sz="3200" b="1" dirty="0">
                <a:solidFill>
                  <a:schemeClr val="tx2"/>
                </a:solidFill>
                <a:latin typeface="+mn-ea"/>
                <a:ea typeface="+mn-ea"/>
              </a:rPr>
              <a:t>인구구조의 변화</a:t>
            </a:r>
            <a:r>
              <a:rPr lang="en-US" altLang="ko-KR" sz="3200" b="1" dirty="0">
                <a:solidFill>
                  <a:schemeClr val="tx2"/>
                </a:solidFill>
                <a:latin typeface="+mn-ea"/>
                <a:ea typeface="+mn-ea"/>
              </a:rPr>
              <a:t>(2019</a:t>
            </a:r>
            <a:r>
              <a:rPr lang="ko-KR" altLang="en-US" sz="3200" b="1" dirty="0">
                <a:solidFill>
                  <a:schemeClr val="tx2"/>
                </a:solidFill>
                <a:latin typeface="+mn-ea"/>
                <a:ea typeface="+mn-ea"/>
              </a:rPr>
              <a:t>년</a:t>
            </a:r>
            <a:r>
              <a:rPr lang="en-US" altLang="ko-KR" sz="3200" b="1" dirty="0">
                <a:solidFill>
                  <a:schemeClr val="tx2"/>
                </a:solidFill>
                <a:latin typeface="+mn-ea"/>
                <a:ea typeface="+mn-ea"/>
              </a:rPr>
              <a:t>)</a:t>
            </a:r>
            <a:endParaRPr lang="ko-KR" altLang="en-US" sz="3200" b="1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F7344FD-10BE-43CA-8AEC-F07F7664422F}"/>
              </a:ext>
            </a:extLst>
          </p:cNvPr>
          <p:cNvSpPr txBox="1"/>
          <p:nvPr/>
        </p:nvSpPr>
        <p:spPr>
          <a:xfrm>
            <a:off x="1593669" y="1382734"/>
            <a:ext cx="8965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/>
              <a:t>&lt;</a:t>
            </a:r>
            <a:r>
              <a:rPr lang="ko-KR" altLang="en-US" b="1" dirty="0"/>
              <a:t>전국</a:t>
            </a:r>
            <a:r>
              <a:rPr lang="en-US" altLang="ko-KR" b="1" dirty="0"/>
              <a:t>&gt;                                                                                &lt;</a:t>
            </a:r>
            <a:r>
              <a:rPr lang="ko-KR" altLang="en-US" b="1" dirty="0"/>
              <a:t>제주</a:t>
            </a:r>
            <a:r>
              <a:rPr lang="en-US" altLang="ko-KR" b="1" dirty="0"/>
              <a:t>&gt;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691FC22D-C40B-4932-A396-8C6F1887C9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67" b="13523"/>
          <a:stretch/>
        </p:blipFill>
        <p:spPr>
          <a:xfrm>
            <a:off x="1232685" y="2005359"/>
            <a:ext cx="9726630" cy="4101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496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30816" y="219468"/>
            <a:ext cx="8965684" cy="549274"/>
          </a:xfrm>
        </p:spPr>
        <p:txBody>
          <a:bodyPr>
            <a:normAutofit/>
          </a:bodyPr>
          <a:lstStyle/>
          <a:p>
            <a:pPr algn="ctr"/>
            <a:r>
              <a:rPr lang="ko-KR" altLang="en-US" sz="3200" b="1" dirty="0">
                <a:solidFill>
                  <a:schemeClr val="tx2"/>
                </a:solidFill>
                <a:latin typeface="+mn-ea"/>
                <a:ea typeface="+mn-ea"/>
              </a:rPr>
              <a:t>인구구조의 변화</a:t>
            </a:r>
            <a:r>
              <a:rPr lang="en-US" altLang="ko-KR" sz="3200" b="1" dirty="0">
                <a:solidFill>
                  <a:schemeClr val="tx2"/>
                </a:solidFill>
                <a:latin typeface="+mn-ea"/>
                <a:ea typeface="+mn-ea"/>
              </a:rPr>
              <a:t>(2022</a:t>
            </a:r>
            <a:r>
              <a:rPr lang="ko-KR" altLang="en-US" sz="3200" b="1" dirty="0">
                <a:solidFill>
                  <a:schemeClr val="tx2"/>
                </a:solidFill>
                <a:latin typeface="+mn-ea"/>
                <a:ea typeface="+mn-ea"/>
              </a:rPr>
              <a:t>년</a:t>
            </a:r>
            <a:r>
              <a:rPr lang="en-US" altLang="ko-KR" sz="3200" b="1" dirty="0">
                <a:solidFill>
                  <a:schemeClr val="tx2"/>
                </a:solidFill>
                <a:latin typeface="+mn-ea"/>
                <a:ea typeface="+mn-ea"/>
              </a:rPr>
              <a:t>)</a:t>
            </a:r>
            <a:endParaRPr lang="ko-KR" altLang="en-US" sz="3200" b="1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F7344FD-10BE-43CA-8AEC-F07F7664422F}"/>
              </a:ext>
            </a:extLst>
          </p:cNvPr>
          <p:cNvSpPr txBox="1"/>
          <p:nvPr/>
        </p:nvSpPr>
        <p:spPr>
          <a:xfrm>
            <a:off x="1593669" y="1382734"/>
            <a:ext cx="8965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/>
              <a:t>&lt;</a:t>
            </a:r>
            <a:r>
              <a:rPr lang="ko-KR" altLang="en-US" b="1" dirty="0"/>
              <a:t>전국</a:t>
            </a:r>
            <a:r>
              <a:rPr lang="en-US" altLang="ko-KR" b="1" dirty="0"/>
              <a:t>&gt;                                                                                &lt;</a:t>
            </a:r>
            <a:r>
              <a:rPr lang="ko-KR" altLang="en-US" b="1" dirty="0"/>
              <a:t>제주</a:t>
            </a:r>
            <a:r>
              <a:rPr lang="en-US" altLang="ko-KR" b="1" dirty="0"/>
              <a:t>&gt;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616059FA-F1FC-4926-BC13-340B35EDC35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94" b="13905"/>
          <a:stretch/>
        </p:blipFill>
        <p:spPr>
          <a:xfrm>
            <a:off x="1232685" y="2007517"/>
            <a:ext cx="9726630" cy="406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64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631832" y="1364564"/>
            <a:ext cx="7769468" cy="1343538"/>
          </a:xfrm>
        </p:spPr>
        <p:txBody>
          <a:bodyPr>
            <a:normAutofit/>
          </a:bodyPr>
          <a:lstStyle/>
          <a:p>
            <a:pPr algn="l"/>
            <a:r>
              <a:rPr lang="ko-KR" altLang="en-US" b="1" dirty="0">
                <a:solidFill>
                  <a:schemeClr val="tx2"/>
                </a:solidFill>
                <a:latin typeface="+mj-ea"/>
              </a:rPr>
              <a:t>감사합니다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882" y="3655721"/>
            <a:ext cx="1107830" cy="345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062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51124" y="238518"/>
            <a:ext cx="6940501" cy="549274"/>
          </a:xfrm>
        </p:spPr>
        <p:txBody>
          <a:bodyPr>
            <a:normAutofit/>
          </a:bodyPr>
          <a:lstStyle/>
          <a:p>
            <a:pPr algn="ctr"/>
            <a:r>
              <a:rPr lang="ko-KR" altLang="en-US" sz="3200" b="1" dirty="0">
                <a:solidFill>
                  <a:schemeClr val="tx2"/>
                </a:solidFill>
                <a:latin typeface="+mn-ea"/>
                <a:ea typeface="+mn-ea"/>
              </a:rPr>
              <a:t>기업분류별 규모</a:t>
            </a:r>
            <a:r>
              <a:rPr lang="en-US" altLang="ko-KR" sz="3200" b="1" dirty="0">
                <a:solidFill>
                  <a:schemeClr val="tx2"/>
                </a:solidFill>
                <a:latin typeface="+mn-ea"/>
                <a:ea typeface="+mn-ea"/>
              </a:rPr>
              <a:t>(2022</a:t>
            </a:r>
            <a:r>
              <a:rPr lang="ko-KR" altLang="en-US" sz="3200" b="1" dirty="0">
                <a:solidFill>
                  <a:schemeClr val="tx2"/>
                </a:solidFill>
                <a:latin typeface="+mn-ea"/>
                <a:ea typeface="+mn-ea"/>
              </a:rPr>
              <a:t>년</a:t>
            </a:r>
            <a:r>
              <a:rPr lang="en-US" altLang="ko-KR" sz="3200" b="1" dirty="0">
                <a:solidFill>
                  <a:schemeClr val="tx2"/>
                </a:solidFill>
                <a:latin typeface="+mn-ea"/>
                <a:ea typeface="+mn-ea"/>
              </a:rPr>
              <a:t>, 2021</a:t>
            </a:r>
            <a:r>
              <a:rPr lang="ko-KR" altLang="en-US" sz="3200" b="1" dirty="0">
                <a:solidFill>
                  <a:schemeClr val="tx2"/>
                </a:solidFill>
                <a:latin typeface="+mn-ea"/>
                <a:ea typeface="+mn-ea"/>
              </a:rPr>
              <a:t>년</a:t>
            </a:r>
            <a:r>
              <a:rPr lang="en-US" altLang="ko-KR" sz="3200" b="1" dirty="0">
                <a:solidFill>
                  <a:schemeClr val="tx2"/>
                </a:solidFill>
                <a:latin typeface="+mn-ea"/>
                <a:ea typeface="+mn-ea"/>
              </a:rPr>
              <a:t>)</a:t>
            </a:r>
            <a:endParaRPr lang="ko-KR" altLang="en-US" sz="3200" b="1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xmlns="" id="{60461AC4-379E-4D91-ADDF-C3D4897FD7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852760"/>
              </p:ext>
            </p:extLst>
          </p:nvPr>
        </p:nvGraphicFramePr>
        <p:xfrm>
          <a:off x="838199" y="2097617"/>
          <a:ext cx="10515599" cy="3481810"/>
        </p:xfrm>
        <a:graphic>
          <a:graphicData uri="http://schemas.openxmlformats.org/drawingml/2006/table">
            <a:tbl>
              <a:tblPr/>
              <a:tblGrid>
                <a:gridCol w="1414943">
                  <a:extLst>
                    <a:ext uri="{9D8B030D-6E8A-4147-A177-3AD203B41FA5}">
                      <a16:colId xmlns:a16="http://schemas.microsoft.com/office/drawing/2014/main" xmlns="" val="2319679710"/>
                    </a:ext>
                  </a:extLst>
                </a:gridCol>
                <a:gridCol w="1137582">
                  <a:extLst>
                    <a:ext uri="{9D8B030D-6E8A-4147-A177-3AD203B41FA5}">
                      <a16:colId xmlns:a16="http://schemas.microsoft.com/office/drawing/2014/main" xmlns="" val="1987180675"/>
                    </a:ext>
                  </a:extLst>
                </a:gridCol>
                <a:gridCol w="1137582">
                  <a:extLst>
                    <a:ext uri="{9D8B030D-6E8A-4147-A177-3AD203B41FA5}">
                      <a16:colId xmlns:a16="http://schemas.microsoft.com/office/drawing/2014/main" xmlns="" val="2802499253"/>
                    </a:ext>
                  </a:extLst>
                </a:gridCol>
                <a:gridCol w="1137582">
                  <a:extLst>
                    <a:ext uri="{9D8B030D-6E8A-4147-A177-3AD203B41FA5}">
                      <a16:colId xmlns:a16="http://schemas.microsoft.com/office/drawing/2014/main" xmlns="" val="2296000405"/>
                    </a:ext>
                  </a:extLst>
                </a:gridCol>
                <a:gridCol w="1137582">
                  <a:extLst>
                    <a:ext uri="{9D8B030D-6E8A-4147-A177-3AD203B41FA5}">
                      <a16:colId xmlns:a16="http://schemas.microsoft.com/office/drawing/2014/main" xmlns="" val="3947855619"/>
                    </a:ext>
                  </a:extLst>
                </a:gridCol>
                <a:gridCol w="1137582">
                  <a:extLst>
                    <a:ext uri="{9D8B030D-6E8A-4147-A177-3AD203B41FA5}">
                      <a16:colId xmlns:a16="http://schemas.microsoft.com/office/drawing/2014/main" xmlns="" val="2888147322"/>
                    </a:ext>
                  </a:extLst>
                </a:gridCol>
                <a:gridCol w="1137582">
                  <a:extLst>
                    <a:ext uri="{9D8B030D-6E8A-4147-A177-3AD203B41FA5}">
                      <a16:colId xmlns:a16="http://schemas.microsoft.com/office/drawing/2014/main" xmlns="" val="3783933617"/>
                    </a:ext>
                  </a:extLst>
                </a:gridCol>
                <a:gridCol w="1137582">
                  <a:extLst>
                    <a:ext uri="{9D8B030D-6E8A-4147-A177-3AD203B41FA5}">
                      <a16:colId xmlns:a16="http://schemas.microsoft.com/office/drawing/2014/main" xmlns="" val="352379990"/>
                    </a:ext>
                  </a:extLst>
                </a:gridCol>
                <a:gridCol w="1137582">
                  <a:extLst>
                    <a:ext uri="{9D8B030D-6E8A-4147-A177-3AD203B41FA5}">
                      <a16:colId xmlns:a16="http://schemas.microsoft.com/office/drawing/2014/main" xmlns="" val="1949961206"/>
                    </a:ext>
                  </a:extLst>
                </a:gridCol>
              </a:tblGrid>
              <a:tr h="64185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법인기업</a:t>
                      </a:r>
                      <a:b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기업경영분석</a:t>
                      </a: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외부감사기업</a:t>
                      </a:r>
                      <a:b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기업경영분석</a:t>
                      </a: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준법인 </a:t>
                      </a:r>
                      <a:b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</a:b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개인사업자</a:t>
                      </a:r>
                      <a:b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</a:b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국세통계</a:t>
                      </a: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b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</a:b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2021</a:t>
                      </a: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개인사업자</a:t>
                      </a:r>
                      <a:b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</a:b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국세통계</a:t>
                      </a: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b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</a:b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2021</a:t>
                      </a: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78320181"/>
                  </a:ext>
                </a:extLst>
              </a:tr>
              <a:tr h="20508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대기업</a:t>
                      </a:r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882" marR="6882" marT="688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중소기업</a:t>
                      </a:r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상장기업</a:t>
                      </a:r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92735113"/>
                  </a:ext>
                </a:extLst>
              </a:tr>
              <a:tr h="4597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중견기업</a:t>
                      </a:r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4182783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업체수</a:t>
                      </a: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천개</a:t>
                      </a: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910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902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2,092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5,870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4189563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매출액</a:t>
                      </a: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조원</a:t>
                      </a: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5,532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3,303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984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2,229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3,661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1,682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838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316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9609266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영업이익</a:t>
                      </a: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조원</a:t>
                      </a: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251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173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67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78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194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82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92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9203855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평균매출액</a:t>
                      </a: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억원</a:t>
                      </a: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6882" marR="6882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61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3,932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1,874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1,215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8,109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4.01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0.54 </a:t>
                      </a:r>
                    </a:p>
                  </a:txBody>
                  <a:tcPr marL="6882" marR="108000" marT="68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317183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6270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74720" y="186266"/>
            <a:ext cx="4010339" cy="549274"/>
          </a:xfrm>
        </p:spPr>
        <p:txBody>
          <a:bodyPr>
            <a:normAutofit/>
          </a:bodyPr>
          <a:lstStyle/>
          <a:p>
            <a:pPr algn="ctr"/>
            <a:r>
              <a:rPr lang="ko-KR" altLang="en-US" sz="3200" b="1" dirty="0">
                <a:solidFill>
                  <a:schemeClr val="tx2"/>
                </a:solidFill>
                <a:latin typeface="+mn-ea"/>
                <a:ea typeface="+mn-ea"/>
              </a:rPr>
              <a:t>법인기업의 분류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436914" y="1394253"/>
            <a:ext cx="9318172" cy="41278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 latinLnBrk="0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중소기업 </a:t>
            </a:r>
            <a:r>
              <a:rPr kumimoji="1" lang="en-US" altLang="ko-KR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: </a:t>
            </a:r>
            <a:r>
              <a:rPr kumimoji="1" lang="ko-KR" altLang="en-US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중소기업기본법 제</a:t>
            </a:r>
            <a:r>
              <a:rPr kumimoji="1" lang="en-US" altLang="ko-KR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2</a:t>
            </a:r>
            <a:r>
              <a:rPr kumimoji="1" lang="ko-KR" altLang="en-US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조의 각호에 해당하는 기업</a:t>
            </a:r>
            <a:endParaRPr kumimoji="1" lang="en-US" altLang="ko-KR" sz="2400" b="1" kern="0" dirty="0">
              <a:solidFill>
                <a:srgbClr val="333F5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한컴바탕" pitchFamily="18" charset="2"/>
            </a:endParaRPr>
          </a:p>
          <a:p>
            <a:pPr fontAlgn="base" latinLnBrk="0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  - </a:t>
            </a:r>
            <a:r>
              <a:rPr kumimoji="1" lang="ko-KR" altLang="en-US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자산총액이 </a:t>
            </a:r>
            <a:r>
              <a:rPr kumimoji="1" lang="en-US" altLang="ko-KR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5</a:t>
            </a:r>
            <a:r>
              <a:rPr kumimoji="1" lang="ko-KR" altLang="en-US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천억원 미만</a:t>
            </a:r>
            <a:endParaRPr kumimoji="1" lang="en-US" altLang="ko-KR" sz="2400" b="1" kern="0" dirty="0">
              <a:solidFill>
                <a:srgbClr val="333F5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한컴바탕" pitchFamily="18" charset="2"/>
            </a:endParaRPr>
          </a:p>
          <a:p>
            <a:pPr fontAlgn="base" latinLnBrk="0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  - </a:t>
            </a:r>
            <a:r>
              <a:rPr kumimoji="1" lang="ko-KR" altLang="en-US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매출액이 일정금액 이하</a:t>
            </a:r>
            <a:r>
              <a:rPr kumimoji="1" lang="en-US" altLang="ko-KR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(</a:t>
            </a:r>
            <a:r>
              <a:rPr kumimoji="1" lang="ko-KR" altLang="en-US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사회복지 </a:t>
            </a:r>
            <a:r>
              <a:rPr kumimoji="1" lang="en-US" altLang="ko-KR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: 600</a:t>
            </a:r>
            <a:r>
              <a:rPr kumimoji="1" lang="ko-KR" altLang="en-US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억원</a:t>
            </a:r>
            <a:r>
              <a:rPr kumimoji="1" lang="en-US" altLang="ko-KR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)</a:t>
            </a:r>
          </a:p>
          <a:p>
            <a:pPr fontAlgn="base" latinLnBrk="0">
              <a:spcBef>
                <a:spcPct val="50000"/>
              </a:spcBef>
              <a:spcAft>
                <a:spcPct val="0"/>
              </a:spcAft>
              <a:defRPr/>
            </a:pPr>
            <a:endParaRPr kumimoji="1" lang="en-US" altLang="ko-KR" sz="2400" b="1" kern="0" dirty="0">
              <a:solidFill>
                <a:srgbClr val="333F5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한컴바탕" pitchFamily="18" charset="2"/>
            </a:endParaRPr>
          </a:p>
          <a:p>
            <a:pPr fontAlgn="base" latinLnBrk="0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대 기 업 </a:t>
            </a:r>
            <a:r>
              <a:rPr kumimoji="1" lang="en-US" altLang="ko-KR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: </a:t>
            </a:r>
            <a:r>
              <a:rPr kumimoji="1" lang="ko-KR" altLang="en-US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중소기업이 아닌 기업</a:t>
            </a:r>
            <a:endParaRPr kumimoji="1" lang="en-US" altLang="ko-KR" sz="2400" b="1" kern="0" dirty="0">
              <a:solidFill>
                <a:srgbClr val="333F5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한컴바탕" pitchFamily="18" charset="2"/>
            </a:endParaRPr>
          </a:p>
          <a:p>
            <a:pPr fontAlgn="base" latinLnBrk="0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  ※ </a:t>
            </a:r>
            <a:r>
              <a:rPr kumimoji="1" lang="ko-KR" altLang="en-US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중견기업 </a:t>
            </a:r>
            <a:r>
              <a:rPr kumimoji="1" lang="en-US" altLang="ko-KR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: </a:t>
            </a:r>
            <a:r>
              <a:rPr kumimoji="1" lang="ko-KR" altLang="en-US" sz="2400" b="1" kern="0" dirty="0">
                <a:solidFill>
                  <a:srgbClr val="333F5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한컴바탕" pitchFamily="18" charset="2"/>
              </a:rPr>
              <a:t>중소기업과 상호출자제한기업집단이 아닌 기업</a:t>
            </a:r>
            <a:endParaRPr kumimoji="1" lang="en-US" altLang="ko-KR" sz="2400" b="1" kern="0" dirty="0">
              <a:solidFill>
                <a:srgbClr val="333F5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한컴바탕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75567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51124" y="238518"/>
            <a:ext cx="6940501" cy="549274"/>
          </a:xfrm>
        </p:spPr>
        <p:txBody>
          <a:bodyPr>
            <a:normAutofit/>
          </a:bodyPr>
          <a:lstStyle/>
          <a:p>
            <a:pPr algn="ctr"/>
            <a:r>
              <a:rPr lang="ko-KR" altLang="en-US" sz="3200" b="1" dirty="0">
                <a:solidFill>
                  <a:schemeClr val="tx2"/>
                </a:solidFill>
                <a:latin typeface="+mn-ea"/>
              </a:rPr>
              <a:t>기업분류별 규모</a:t>
            </a:r>
            <a:r>
              <a:rPr lang="en-US" altLang="ko-KR" sz="3200" b="1" dirty="0">
                <a:solidFill>
                  <a:schemeClr val="tx2"/>
                </a:solidFill>
                <a:latin typeface="+mn-ea"/>
              </a:rPr>
              <a:t>(2022</a:t>
            </a:r>
            <a:r>
              <a:rPr lang="ko-KR" altLang="en-US" sz="3200" b="1" dirty="0">
                <a:solidFill>
                  <a:schemeClr val="tx2"/>
                </a:solidFill>
                <a:latin typeface="+mn-ea"/>
              </a:rPr>
              <a:t>년</a:t>
            </a:r>
            <a:r>
              <a:rPr lang="en-US" altLang="ko-KR" sz="3200" b="1" dirty="0">
                <a:solidFill>
                  <a:schemeClr val="tx2"/>
                </a:solidFill>
                <a:latin typeface="+mn-ea"/>
              </a:rPr>
              <a:t>, 2021</a:t>
            </a:r>
            <a:r>
              <a:rPr lang="ko-KR" altLang="en-US" sz="3200" b="1" dirty="0">
                <a:solidFill>
                  <a:schemeClr val="tx2"/>
                </a:solidFill>
                <a:latin typeface="+mn-ea"/>
              </a:rPr>
              <a:t>년</a:t>
            </a:r>
            <a:r>
              <a:rPr lang="en-US" altLang="ko-KR" sz="3200" b="1" dirty="0">
                <a:solidFill>
                  <a:schemeClr val="tx2"/>
                </a:solidFill>
                <a:latin typeface="+mn-ea"/>
              </a:rPr>
              <a:t>)</a:t>
            </a:r>
            <a:endParaRPr lang="ko-KR" altLang="en-US" sz="3200" b="1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E2F7409-A952-4C8F-BC20-4C159841BBC6}"/>
              </a:ext>
            </a:extLst>
          </p:cNvPr>
          <p:cNvSpPr txBox="1"/>
          <p:nvPr/>
        </p:nvSpPr>
        <p:spPr>
          <a:xfrm>
            <a:off x="3697546" y="1694520"/>
            <a:ext cx="2766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/>
              <a:t>&lt;</a:t>
            </a:r>
            <a:r>
              <a:rPr lang="ko-KR" altLang="en-US" b="1" dirty="0"/>
              <a:t>법인기업 </a:t>
            </a:r>
            <a:r>
              <a:rPr lang="en-US" altLang="ko-KR" b="1" dirty="0"/>
              <a:t>: 5,532</a:t>
            </a:r>
            <a:r>
              <a:rPr lang="ko-KR" altLang="en-US" b="1" dirty="0"/>
              <a:t>조원</a:t>
            </a:r>
            <a:r>
              <a:rPr lang="en-US" altLang="ko-KR" b="1" dirty="0"/>
              <a:t>&gt;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9F31A361-7E71-4D4F-A686-1225C3A45F08}"/>
              </a:ext>
            </a:extLst>
          </p:cNvPr>
          <p:cNvSpPr txBox="1"/>
          <p:nvPr/>
        </p:nvSpPr>
        <p:spPr>
          <a:xfrm>
            <a:off x="8709824" y="1694522"/>
            <a:ext cx="2993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/>
              <a:t>&lt;</a:t>
            </a:r>
            <a:r>
              <a:rPr lang="ko-KR" altLang="en-US" b="1" dirty="0"/>
              <a:t>개인사업자 </a:t>
            </a:r>
            <a:r>
              <a:rPr lang="en-US" altLang="ko-KR" b="1" dirty="0"/>
              <a:t>: 1,154</a:t>
            </a:r>
            <a:r>
              <a:rPr lang="ko-KR" altLang="en-US" b="1" dirty="0"/>
              <a:t>조원</a:t>
            </a:r>
            <a:r>
              <a:rPr lang="en-US" altLang="ko-KR" b="1" dirty="0"/>
              <a:t>&gt;</a:t>
            </a: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xmlns="" id="{3F8B1338-5390-4920-9AE3-344E7212CD55}"/>
              </a:ext>
            </a:extLst>
          </p:cNvPr>
          <p:cNvGrpSpPr/>
          <p:nvPr/>
        </p:nvGrpSpPr>
        <p:grpSpPr>
          <a:xfrm>
            <a:off x="960129" y="2151317"/>
            <a:ext cx="10255862" cy="3631862"/>
            <a:chOff x="960129" y="2151317"/>
            <a:chExt cx="10255862" cy="3631862"/>
          </a:xfrm>
        </p:grpSpPr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xmlns="" id="{9B230CEE-689C-4161-853F-8CCCCD724393}"/>
                </a:ext>
              </a:extLst>
            </p:cNvPr>
            <p:cNvSpPr>
              <a:spLocks/>
            </p:cNvSpPr>
            <p:nvPr/>
          </p:nvSpPr>
          <p:spPr>
            <a:xfrm>
              <a:off x="5657927" y="2151318"/>
              <a:ext cx="3551215" cy="36190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xmlns="" id="{A76141C1-92F9-42FD-A83B-BC4DDC486BD4}"/>
                </a:ext>
              </a:extLst>
            </p:cNvPr>
            <p:cNvSpPr>
              <a:spLocks/>
            </p:cNvSpPr>
            <p:nvPr/>
          </p:nvSpPr>
          <p:spPr>
            <a:xfrm>
              <a:off x="978918" y="2151317"/>
              <a:ext cx="4690169" cy="361908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xmlns="" id="{700A20CB-36C0-406A-BD15-07C2611BCCC8}"/>
                </a:ext>
              </a:extLst>
            </p:cNvPr>
            <p:cNvSpPr>
              <a:spLocks/>
            </p:cNvSpPr>
            <p:nvPr/>
          </p:nvSpPr>
          <p:spPr>
            <a:xfrm>
              <a:off x="9207456" y="5031317"/>
              <a:ext cx="1998558" cy="73908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xmlns="" id="{E2CC9354-5459-4173-BBBF-F26F39A4B7F3}"/>
                </a:ext>
              </a:extLst>
            </p:cNvPr>
            <p:cNvSpPr>
              <a:spLocks/>
            </p:cNvSpPr>
            <p:nvPr/>
          </p:nvSpPr>
          <p:spPr>
            <a:xfrm>
              <a:off x="9209145" y="2151318"/>
              <a:ext cx="1998556" cy="288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xmlns="" id="{259D55C2-6EDF-404A-823D-398BAAFE4B38}"/>
                </a:ext>
              </a:extLst>
            </p:cNvPr>
            <p:cNvSpPr>
              <a:spLocks/>
            </p:cNvSpPr>
            <p:nvPr/>
          </p:nvSpPr>
          <p:spPr>
            <a:xfrm>
              <a:off x="3977615" y="3366440"/>
              <a:ext cx="1691472" cy="240396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F75CEEE3-AB68-49F5-BE7F-23064F52412E}"/>
                </a:ext>
              </a:extLst>
            </p:cNvPr>
            <p:cNvSpPr txBox="1"/>
            <p:nvPr/>
          </p:nvSpPr>
          <p:spPr>
            <a:xfrm>
              <a:off x="1335930" y="3637694"/>
              <a:ext cx="22165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/>
                <a:t>대기업</a:t>
              </a:r>
              <a:endParaRPr lang="en-US" altLang="ko-KR" b="1" dirty="0"/>
            </a:p>
            <a:p>
              <a:pPr algn="ctr"/>
              <a:r>
                <a:rPr lang="en-US" altLang="ko-KR" b="1" dirty="0"/>
                <a:t>(8.4</a:t>
              </a:r>
              <a:r>
                <a:rPr lang="ko-KR" altLang="en-US" b="1" dirty="0"/>
                <a:t>천개</a:t>
              </a:r>
              <a:r>
                <a:rPr lang="en-US" altLang="ko-KR" b="1" dirty="0"/>
                <a:t>, 3,303</a:t>
              </a:r>
              <a:r>
                <a:rPr lang="ko-KR" altLang="en-US" b="1" dirty="0"/>
                <a:t>조원</a:t>
              </a:r>
              <a:r>
                <a:rPr lang="en-US" altLang="ko-KR" b="1" dirty="0"/>
                <a:t>)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27EA8246-8DE7-4C31-8BE0-B26DDD8CFB37}"/>
                </a:ext>
              </a:extLst>
            </p:cNvPr>
            <p:cNvSpPr txBox="1"/>
            <p:nvPr/>
          </p:nvSpPr>
          <p:spPr>
            <a:xfrm>
              <a:off x="4209033" y="4106757"/>
              <a:ext cx="12286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/>
                <a:t>중견기업</a:t>
              </a:r>
              <a:endParaRPr lang="en-US" altLang="ko-KR" b="1" dirty="0"/>
            </a:p>
            <a:p>
              <a:pPr algn="ctr"/>
              <a:r>
                <a:rPr lang="en-US" altLang="ko-KR" b="1" dirty="0"/>
                <a:t>(5.3</a:t>
              </a:r>
              <a:r>
                <a:rPr lang="ko-KR" altLang="en-US" b="1" dirty="0"/>
                <a:t>천개</a:t>
              </a:r>
              <a:r>
                <a:rPr lang="en-US" altLang="ko-KR" b="1" dirty="0"/>
                <a:t>, 984</a:t>
              </a:r>
              <a:r>
                <a:rPr lang="ko-KR" altLang="en-US" b="1" dirty="0"/>
                <a:t>조원</a:t>
              </a:r>
              <a:r>
                <a:rPr lang="en-US" altLang="ko-KR" b="1" dirty="0"/>
                <a:t>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66C32411-5804-4163-81E0-9BE5A6C5C6E9}"/>
                </a:ext>
              </a:extLst>
            </p:cNvPr>
            <p:cNvSpPr txBox="1"/>
            <p:nvPr/>
          </p:nvSpPr>
          <p:spPr>
            <a:xfrm>
              <a:off x="6216672" y="3637696"/>
              <a:ext cx="23767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/>
                <a:t>중소기업</a:t>
              </a:r>
              <a:endParaRPr lang="en-US" altLang="ko-KR" b="1" dirty="0"/>
            </a:p>
            <a:p>
              <a:pPr algn="ctr"/>
              <a:r>
                <a:rPr lang="en-US" altLang="ko-KR" b="1" dirty="0"/>
                <a:t>(902</a:t>
              </a:r>
              <a:r>
                <a:rPr lang="ko-KR" altLang="en-US" b="1" dirty="0"/>
                <a:t>천개</a:t>
              </a:r>
              <a:r>
                <a:rPr lang="en-US" altLang="ko-KR" b="1" dirty="0"/>
                <a:t>, 2,229</a:t>
              </a:r>
              <a:r>
                <a:rPr lang="ko-KR" altLang="en-US" b="1" dirty="0"/>
                <a:t>조원</a:t>
              </a:r>
              <a:r>
                <a:rPr lang="en-US" altLang="ko-KR" b="1" dirty="0"/>
                <a:t>)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C7F5CCA5-65BD-460C-A63B-41B1A9CF0224}"/>
                </a:ext>
              </a:extLst>
            </p:cNvPr>
            <p:cNvSpPr txBox="1"/>
            <p:nvPr/>
          </p:nvSpPr>
          <p:spPr>
            <a:xfrm>
              <a:off x="9509343" y="2991154"/>
              <a:ext cx="139816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/>
                <a:t>준법인</a:t>
              </a:r>
              <a:endParaRPr lang="en-US" altLang="ko-KR" b="1" dirty="0"/>
            </a:p>
            <a:p>
              <a:pPr algn="ctr"/>
              <a:r>
                <a:rPr lang="ko-KR" altLang="en-US" b="1" dirty="0"/>
                <a:t>개인사업자</a:t>
              </a:r>
              <a:endParaRPr lang="en-US" altLang="ko-KR" b="1" dirty="0"/>
            </a:p>
            <a:p>
              <a:pPr algn="ctr"/>
              <a:r>
                <a:rPr lang="en-US" altLang="ko-KR" b="1" dirty="0"/>
                <a:t>(2,092</a:t>
              </a:r>
              <a:r>
                <a:rPr lang="ko-KR" altLang="en-US" b="1" dirty="0"/>
                <a:t>천개</a:t>
              </a:r>
              <a:r>
                <a:rPr lang="en-US" altLang="ko-KR" b="1" dirty="0"/>
                <a:t>, 838</a:t>
              </a:r>
              <a:r>
                <a:rPr lang="ko-KR" altLang="en-US" b="1" dirty="0"/>
                <a:t>조원</a:t>
              </a:r>
              <a:r>
                <a:rPr lang="en-US" altLang="ko-KR" b="1" dirty="0"/>
                <a:t>)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87E83DD7-7F5B-4CDB-86BC-8A4F4529C4B3}"/>
                </a:ext>
              </a:extLst>
            </p:cNvPr>
            <p:cNvSpPr txBox="1"/>
            <p:nvPr/>
          </p:nvSpPr>
          <p:spPr>
            <a:xfrm>
              <a:off x="9198698" y="5093083"/>
              <a:ext cx="20160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/>
                <a:t>개인사업자</a:t>
              </a:r>
              <a:endParaRPr lang="en-US" altLang="ko-KR" b="1" dirty="0"/>
            </a:p>
            <a:p>
              <a:pPr algn="ctr"/>
              <a:r>
                <a:rPr lang="en-US" altLang="ko-KR" sz="1600" b="1" dirty="0"/>
                <a:t>(5,870</a:t>
              </a:r>
              <a:r>
                <a:rPr lang="ko-KR" altLang="en-US" sz="1600" b="1" dirty="0"/>
                <a:t>천개</a:t>
              </a:r>
              <a:r>
                <a:rPr lang="en-US" altLang="ko-KR" sz="1600" b="1" dirty="0"/>
                <a:t>, 316</a:t>
              </a:r>
              <a:r>
                <a:rPr lang="ko-KR" altLang="en-US" sz="1600" b="1" dirty="0"/>
                <a:t>조원</a:t>
              </a:r>
              <a:r>
                <a:rPr lang="en-US" altLang="ko-KR" sz="1600" b="1" dirty="0"/>
                <a:t>)</a:t>
              </a:r>
            </a:p>
          </p:txBody>
        </p:sp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xmlns="" id="{A45C98DF-5B11-4214-912E-4789EDC560BE}"/>
                </a:ext>
              </a:extLst>
            </p:cNvPr>
            <p:cNvSpPr/>
            <p:nvPr/>
          </p:nvSpPr>
          <p:spPr>
            <a:xfrm>
              <a:off x="960129" y="2164092"/>
              <a:ext cx="10252953" cy="3606313"/>
            </a:xfrm>
            <a:prstGeom prst="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9" name="직선 연결선 28">
              <a:extLst>
                <a:ext uri="{FF2B5EF4-FFF2-40B4-BE49-F238E27FC236}">
                  <a16:creationId xmlns:a16="http://schemas.microsoft.com/office/drawing/2014/main" xmlns="" id="{73B9C2E3-D627-4D9E-BC31-9AFD3A977394}"/>
                </a:ext>
              </a:extLst>
            </p:cNvPr>
            <p:cNvCxnSpPr/>
            <p:nvPr/>
          </p:nvCxnSpPr>
          <p:spPr>
            <a:xfrm>
              <a:off x="9218873" y="2164092"/>
              <a:ext cx="0" cy="3606313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>
              <a:extLst>
                <a:ext uri="{FF2B5EF4-FFF2-40B4-BE49-F238E27FC236}">
                  <a16:creationId xmlns:a16="http://schemas.microsoft.com/office/drawing/2014/main" xmlns="" id="{03F6AE71-326B-4131-B8FC-73D54A1B327E}"/>
                </a:ext>
              </a:extLst>
            </p:cNvPr>
            <p:cNvCxnSpPr/>
            <p:nvPr/>
          </p:nvCxnSpPr>
          <p:spPr>
            <a:xfrm>
              <a:off x="5669087" y="2164092"/>
              <a:ext cx="0" cy="3619087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xmlns="" id="{F110838B-3A73-4DAB-897B-35A3470B7BE9}"/>
                </a:ext>
              </a:extLst>
            </p:cNvPr>
            <p:cNvCxnSpPr>
              <a:cxnSpLocks/>
            </p:cNvCxnSpPr>
            <p:nvPr/>
          </p:nvCxnSpPr>
          <p:spPr>
            <a:xfrm>
              <a:off x="9199414" y="5031318"/>
              <a:ext cx="20165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2618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51124" y="238518"/>
            <a:ext cx="6940501" cy="549274"/>
          </a:xfrm>
        </p:spPr>
        <p:txBody>
          <a:bodyPr>
            <a:normAutofit/>
          </a:bodyPr>
          <a:lstStyle/>
          <a:p>
            <a:pPr algn="ctr"/>
            <a:r>
              <a:rPr lang="ko-KR" altLang="en-US" sz="3200" b="1" dirty="0">
                <a:solidFill>
                  <a:schemeClr val="tx2"/>
                </a:solidFill>
                <a:latin typeface="+mn-ea"/>
              </a:rPr>
              <a:t>기업분류별 규모</a:t>
            </a:r>
            <a:r>
              <a:rPr lang="en-US" altLang="ko-KR" sz="3200" b="1" dirty="0">
                <a:solidFill>
                  <a:schemeClr val="tx2"/>
                </a:solidFill>
                <a:latin typeface="+mn-ea"/>
              </a:rPr>
              <a:t>(2022</a:t>
            </a:r>
            <a:r>
              <a:rPr lang="ko-KR" altLang="en-US" sz="3200" b="1" dirty="0">
                <a:solidFill>
                  <a:schemeClr val="tx2"/>
                </a:solidFill>
                <a:latin typeface="+mn-ea"/>
              </a:rPr>
              <a:t>년</a:t>
            </a:r>
            <a:r>
              <a:rPr lang="en-US" altLang="ko-KR" sz="3200" b="1" dirty="0">
                <a:solidFill>
                  <a:schemeClr val="tx2"/>
                </a:solidFill>
                <a:latin typeface="+mn-ea"/>
              </a:rPr>
              <a:t>)</a:t>
            </a:r>
            <a:endParaRPr lang="ko-KR" altLang="en-US" sz="3200" b="1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6116243-2798-47CA-A284-A49DFDBB8575}"/>
              </a:ext>
            </a:extLst>
          </p:cNvPr>
          <p:cNvSpPr txBox="1"/>
          <p:nvPr/>
        </p:nvSpPr>
        <p:spPr>
          <a:xfrm>
            <a:off x="4836271" y="1770036"/>
            <a:ext cx="2519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/>
              <a:t>&lt;</a:t>
            </a:r>
            <a:r>
              <a:rPr lang="ko-KR" altLang="en-US" b="1" dirty="0"/>
              <a:t>법인기업 </a:t>
            </a:r>
            <a:r>
              <a:rPr lang="en-US" altLang="ko-KR" b="1" dirty="0"/>
              <a:t>: 5,532</a:t>
            </a:r>
            <a:r>
              <a:rPr lang="ko-KR" altLang="en-US" b="1" dirty="0"/>
              <a:t>조원</a:t>
            </a:r>
            <a:r>
              <a:rPr lang="en-US" altLang="ko-KR" b="1" dirty="0"/>
              <a:t>&gt;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xmlns="" id="{618F9D08-780D-4D71-877D-3E7E6FECC76C}"/>
              </a:ext>
            </a:extLst>
          </p:cNvPr>
          <p:cNvGrpSpPr/>
          <p:nvPr/>
        </p:nvGrpSpPr>
        <p:grpSpPr>
          <a:xfrm>
            <a:off x="2179449" y="2175091"/>
            <a:ext cx="7833103" cy="3625502"/>
            <a:chOff x="2624118" y="2145908"/>
            <a:chExt cx="7833103" cy="3625502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xmlns="" id="{041C4A1C-3094-4B46-BC32-1F9CE93E34BE}"/>
                </a:ext>
              </a:extLst>
            </p:cNvPr>
            <p:cNvSpPr/>
            <p:nvPr/>
          </p:nvSpPr>
          <p:spPr>
            <a:xfrm>
              <a:off x="4479625" y="2145908"/>
              <a:ext cx="5220000" cy="2422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xmlns="" id="{9092793F-83B6-4AD1-A04C-5F8BF6971BA9}"/>
                </a:ext>
              </a:extLst>
            </p:cNvPr>
            <p:cNvSpPr/>
            <p:nvPr/>
          </p:nvSpPr>
          <p:spPr>
            <a:xfrm>
              <a:off x="2633848" y="2145908"/>
              <a:ext cx="2733472" cy="3600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xmlns="" id="{CC3307BF-2802-43F4-8380-4E9288ACA3A2}"/>
                </a:ext>
              </a:extLst>
            </p:cNvPr>
            <p:cNvSpPr/>
            <p:nvPr/>
          </p:nvSpPr>
          <p:spPr>
            <a:xfrm>
              <a:off x="8117801" y="2869660"/>
              <a:ext cx="2339420" cy="29017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E50EA8E1-B8FA-46A1-8DFA-7AA7B7FC3BA7}"/>
                </a:ext>
              </a:extLst>
            </p:cNvPr>
            <p:cNvSpPr txBox="1"/>
            <p:nvPr/>
          </p:nvSpPr>
          <p:spPr>
            <a:xfrm>
              <a:off x="2854941" y="3484242"/>
              <a:ext cx="229128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 err="1"/>
                <a:t>비외부</a:t>
              </a:r>
              <a:endParaRPr lang="en-US" altLang="ko-KR" b="1" dirty="0"/>
            </a:p>
            <a:p>
              <a:pPr algn="ctr"/>
              <a:r>
                <a:rPr lang="ko-KR" altLang="en-US" b="1" dirty="0"/>
                <a:t>감사기업</a:t>
              </a:r>
              <a:endParaRPr lang="en-US" altLang="ko-KR" b="1" dirty="0"/>
            </a:p>
            <a:p>
              <a:pPr algn="ctr"/>
              <a:r>
                <a:rPr lang="en-US" altLang="ko-KR" b="1" dirty="0"/>
                <a:t>(880</a:t>
              </a:r>
              <a:r>
                <a:rPr lang="ko-KR" altLang="en-US" b="1" dirty="0"/>
                <a:t>천개</a:t>
              </a:r>
              <a:r>
                <a:rPr lang="en-US" altLang="ko-KR" b="1" dirty="0"/>
                <a:t>, 1,871</a:t>
              </a:r>
              <a:r>
                <a:rPr lang="ko-KR" altLang="en-US" b="1" dirty="0"/>
                <a:t>조원</a:t>
              </a:r>
              <a:r>
                <a:rPr lang="en-US" altLang="ko-KR" b="1" dirty="0"/>
                <a:t>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0216FE11-61E5-46DF-9965-3585258B4149}"/>
                </a:ext>
              </a:extLst>
            </p:cNvPr>
            <p:cNvSpPr txBox="1"/>
            <p:nvPr/>
          </p:nvSpPr>
          <p:spPr>
            <a:xfrm>
              <a:off x="8195275" y="3997370"/>
              <a:ext cx="2184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/>
                <a:t>상장기업</a:t>
              </a:r>
              <a:endParaRPr lang="en-US" altLang="ko-KR" b="1" dirty="0"/>
            </a:p>
            <a:p>
              <a:pPr algn="ctr"/>
              <a:r>
                <a:rPr lang="en-US" altLang="ko-KR" b="1" dirty="0"/>
                <a:t>(2.1</a:t>
              </a:r>
              <a:r>
                <a:rPr lang="ko-KR" altLang="en-US" b="1" dirty="0"/>
                <a:t>천개</a:t>
              </a:r>
              <a:r>
                <a:rPr lang="en-US" altLang="ko-KR" b="1" dirty="0"/>
                <a:t>, 1,682</a:t>
              </a:r>
              <a:r>
                <a:rPr lang="ko-KR" altLang="en-US" b="1" dirty="0"/>
                <a:t>조원</a:t>
              </a:r>
              <a:r>
                <a:rPr lang="en-US" altLang="ko-KR" b="1" dirty="0"/>
                <a:t>)</a:t>
              </a:r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xmlns="" id="{ED24B0B8-2DEE-4C3E-81D4-3F79E4AF5EA7}"/>
                </a:ext>
              </a:extLst>
            </p:cNvPr>
            <p:cNvSpPr/>
            <p:nvPr/>
          </p:nvSpPr>
          <p:spPr>
            <a:xfrm>
              <a:off x="2624118" y="2145908"/>
              <a:ext cx="7833103" cy="3600000"/>
            </a:xfrm>
            <a:prstGeom prst="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xmlns="" id="{5C22983F-DEA6-496F-AEB0-9C626D5E92CE}"/>
                </a:ext>
              </a:extLst>
            </p:cNvPr>
            <p:cNvCxnSpPr/>
            <p:nvPr/>
          </p:nvCxnSpPr>
          <p:spPr>
            <a:xfrm>
              <a:off x="5367319" y="2171409"/>
              <a:ext cx="0" cy="3600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5D20601C-4D5E-4CA9-89E8-C6DE3456C7EE}"/>
                </a:ext>
              </a:extLst>
            </p:cNvPr>
            <p:cNvSpPr txBox="1"/>
            <p:nvPr/>
          </p:nvSpPr>
          <p:spPr>
            <a:xfrm>
              <a:off x="5554633" y="3484242"/>
              <a:ext cx="237585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/>
                <a:t>외부</a:t>
              </a:r>
              <a:endParaRPr lang="en-US" altLang="ko-KR" b="1" dirty="0"/>
            </a:p>
            <a:p>
              <a:pPr algn="ctr"/>
              <a:r>
                <a:rPr lang="ko-KR" altLang="en-US" b="1" dirty="0"/>
                <a:t>감사기업</a:t>
              </a:r>
              <a:endParaRPr lang="en-US" altLang="ko-KR" b="1" dirty="0"/>
            </a:p>
            <a:p>
              <a:pPr algn="ctr"/>
              <a:r>
                <a:rPr lang="en-US" altLang="ko-KR" b="1" dirty="0"/>
                <a:t>(30.1</a:t>
              </a:r>
              <a:r>
                <a:rPr lang="ko-KR" altLang="en-US" b="1" dirty="0"/>
                <a:t>천개</a:t>
              </a:r>
              <a:r>
                <a:rPr lang="en-US" altLang="ko-KR" b="1" dirty="0"/>
                <a:t>, 3,661</a:t>
              </a:r>
              <a:r>
                <a:rPr lang="ko-KR" altLang="en-US" b="1" dirty="0"/>
                <a:t>조원</a:t>
              </a:r>
              <a:r>
                <a:rPr lang="en-US" altLang="ko-KR" b="1" dirty="0"/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9462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51124" y="238518"/>
            <a:ext cx="6940501" cy="549274"/>
          </a:xfrm>
        </p:spPr>
        <p:txBody>
          <a:bodyPr>
            <a:normAutofit/>
          </a:bodyPr>
          <a:lstStyle/>
          <a:p>
            <a:pPr algn="ctr"/>
            <a:r>
              <a:rPr lang="ko-KR" altLang="en-US" sz="3200" b="1" dirty="0">
                <a:solidFill>
                  <a:schemeClr val="tx2"/>
                </a:solidFill>
                <a:latin typeface="+mn-ea"/>
              </a:rPr>
              <a:t>취업자수</a:t>
            </a:r>
            <a:r>
              <a:rPr lang="en-US" altLang="ko-KR" sz="3200" b="1" dirty="0">
                <a:solidFill>
                  <a:schemeClr val="tx2"/>
                </a:solidFill>
                <a:latin typeface="+mn-ea"/>
              </a:rPr>
              <a:t>(</a:t>
            </a:r>
            <a:r>
              <a:rPr lang="ko-KR" altLang="en-US" sz="3200" b="1" dirty="0">
                <a:solidFill>
                  <a:schemeClr val="tx2"/>
                </a:solidFill>
                <a:latin typeface="+mn-ea"/>
              </a:rPr>
              <a:t>천명</a:t>
            </a:r>
            <a:r>
              <a:rPr lang="en-US" altLang="ko-KR" sz="3200" b="1" dirty="0">
                <a:solidFill>
                  <a:schemeClr val="tx2"/>
                </a:solidFill>
                <a:latin typeface="+mn-ea"/>
              </a:rPr>
              <a:t>)</a:t>
            </a:r>
            <a:endParaRPr lang="ko-KR" altLang="en-US" sz="3200" b="1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xmlns="" id="{F996F41D-4B38-4EB7-ACE2-69E29C8E3A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525514"/>
              </p:ext>
            </p:extLst>
          </p:nvPr>
        </p:nvGraphicFramePr>
        <p:xfrm>
          <a:off x="1443172" y="2109976"/>
          <a:ext cx="9305655" cy="3797238"/>
        </p:xfrm>
        <a:graphic>
          <a:graphicData uri="http://schemas.openxmlformats.org/drawingml/2006/table">
            <a:tbl>
              <a:tblPr/>
              <a:tblGrid>
                <a:gridCol w="997131">
                  <a:extLst>
                    <a:ext uri="{9D8B030D-6E8A-4147-A177-3AD203B41FA5}">
                      <a16:colId xmlns:a16="http://schemas.microsoft.com/office/drawing/2014/main" xmlns="" val="1698375283"/>
                    </a:ext>
                  </a:extLst>
                </a:gridCol>
                <a:gridCol w="997131">
                  <a:extLst>
                    <a:ext uri="{9D8B030D-6E8A-4147-A177-3AD203B41FA5}">
                      <a16:colId xmlns:a16="http://schemas.microsoft.com/office/drawing/2014/main" xmlns="" val="1259032807"/>
                    </a:ext>
                  </a:extLst>
                </a:gridCol>
                <a:gridCol w="997131">
                  <a:extLst>
                    <a:ext uri="{9D8B030D-6E8A-4147-A177-3AD203B41FA5}">
                      <a16:colId xmlns:a16="http://schemas.microsoft.com/office/drawing/2014/main" xmlns="" val="1915413120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xmlns="" val="3893157284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xmlns="" val="989380060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xmlns="" val="885820203"/>
                    </a:ext>
                  </a:extLst>
                </a:gridCol>
                <a:gridCol w="997131">
                  <a:extLst>
                    <a:ext uri="{9D8B030D-6E8A-4147-A177-3AD203B41FA5}">
                      <a16:colId xmlns:a16="http://schemas.microsoft.com/office/drawing/2014/main" xmlns="" val="1181045853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xmlns="" val="1482038480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xmlns="" val="4159451617"/>
                    </a:ext>
                  </a:extLst>
                </a:gridCol>
                <a:gridCol w="997131">
                  <a:extLst>
                    <a:ext uri="{9D8B030D-6E8A-4147-A177-3AD203B41FA5}">
                      <a16:colId xmlns:a16="http://schemas.microsoft.com/office/drawing/2014/main" xmlns="" val="2332258939"/>
                    </a:ext>
                  </a:extLst>
                </a:gridCol>
              </a:tblGrid>
              <a:tr h="71061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총취업자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임금근로자　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616" marR="6616" marT="661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616" marR="6616" marT="661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616" marR="6616" marT="661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자영업자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616" marR="6616" marT="661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616" marR="6616" marT="661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무급가족 종사자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80316813"/>
                  </a:ext>
                </a:extLst>
              </a:tr>
              <a:tr h="7106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상용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임시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일용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고용원 </a:t>
                      </a:r>
                      <a:endParaRPr lang="en-US" altLang="ko-KR" sz="16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fontAlgn="ctr"/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있는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고용원 </a:t>
                      </a:r>
                      <a:endParaRPr lang="en-US" altLang="ko-KR" sz="16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fontAlgn="ctr"/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없는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6760118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2009</a:t>
                      </a:r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23,688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16,586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9,479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5,134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1,973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7,102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1,532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4,217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1,352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75053285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2019</a:t>
                      </a:r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27,123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20,440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14,216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4,795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1,429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5,606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1,538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4,068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1,077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06697306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2022</a:t>
                      </a:r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28,089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21,502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15,692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4,678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1,132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5,632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1,365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4,267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955 </a:t>
                      </a:r>
                    </a:p>
                  </a:txBody>
                  <a:tcPr marL="6616" marR="6616" marT="66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030877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6982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51124" y="238518"/>
            <a:ext cx="6940501" cy="549274"/>
          </a:xfrm>
        </p:spPr>
        <p:txBody>
          <a:bodyPr>
            <a:normAutofit/>
          </a:bodyPr>
          <a:lstStyle/>
          <a:p>
            <a:pPr algn="ctr"/>
            <a:r>
              <a:rPr lang="ko-KR" altLang="en-US" sz="3200" b="1" dirty="0">
                <a:solidFill>
                  <a:schemeClr val="tx2"/>
                </a:solidFill>
                <a:latin typeface="+mn-ea"/>
                <a:ea typeface="+mn-ea"/>
              </a:rPr>
              <a:t>재무상태표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779365"/>
              </p:ext>
            </p:extLst>
          </p:nvPr>
        </p:nvGraphicFramePr>
        <p:xfrm>
          <a:off x="696000" y="1480090"/>
          <a:ext cx="10800002" cy="442356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67948">
                  <a:extLst>
                    <a:ext uri="{9D8B030D-6E8A-4147-A177-3AD203B41FA5}">
                      <a16:colId xmlns:a16="http://schemas.microsoft.com/office/drawing/2014/main" xmlns="" val="437722636"/>
                    </a:ext>
                  </a:extLst>
                </a:gridCol>
                <a:gridCol w="1144018">
                  <a:extLst>
                    <a:ext uri="{9D8B030D-6E8A-4147-A177-3AD203B41FA5}">
                      <a16:colId xmlns:a16="http://schemas.microsoft.com/office/drawing/2014/main" xmlns="" val="100812650"/>
                    </a:ext>
                  </a:extLst>
                </a:gridCol>
                <a:gridCol w="1144018">
                  <a:extLst>
                    <a:ext uri="{9D8B030D-6E8A-4147-A177-3AD203B41FA5}">
                      <a16:colId xmlns:a16="http://schemas.microsoft.com/office/drawing/2014/main" xmlns="" val="4250168077"/>
                    </a:ext>
                  </a:extLst>
                </a:gridCol>
                <a:gridCol w="1144018">
                  <a:extLst>
                    <a:ext uri="{9D8B030D-6E8A-4147-A177-3AD203B41FA5}">
                      <a16:colId xmlns:a16="http://schemas.microsoft.com/office/drawing/2014/main" xmlns="" val="2511559102"/>
                    </a:ext>
                  </a:extLst>
                </a:gridCol>
                <a:gridCol w="1994451">
                  <a:extLst>
                    <a:ext uri="{9D8B030D-6E8A-4147-A177-3AD203B41FA5}">
                      <a16:colId xmlns:a16="http://schemas.microsoft.com/office/drawing/2014/main" xmlns="" val="1858863583"/>
                    </a:ext>
                  </a:extLst>
                </a:gridCol>
                <a:gridCol w="1135183">
                  <a:extLst>
                    <a:ext uri="{9D8B030D-6E8A-4147-A177-3AD203B41FA5}">
                      <a16:colId xmlns:a16="http://schemas.microsoft.com/office/drawing/2014/main" xmlns="" val="968333863"/>
                    </a:ext>
                  </a:extLst>
                </a:gridCol>
                <a:gridCol w="1135183">
                  <a:extLst>
                    <a:ext uri="{9D8B030D-6E8A-4147-A177-3AD203B41FA5}">
                      <a16:colId xmlns:a16="http://schemas.microsoft.com/office/drawing/2014/main" xmlns="" val="3277520456"/>
                    </a:ext>
                  </a:extLst>
                </a:gridCol>
                <a:gridCol w="1135183">
                  <a:extLst>
                    <a:ext uri="{9D8B030D-6E8A-4147-A177-3AD203B41FA5}">
                      <a16:colId xmlns:a16="http://schemas.microsoft.com/office/drawing/2014/main" xmlns="" val="546859803"/>
                    </a:ext>
                  </a:extLst>
                </a:gridCol>
              </a:tblGrid>
              <a:tr h="438053">
                <a:tc gridSpan="8">
                  <a:txBody>
                    <a:bodyPr/>
                    <a:lstStyle/>
                    <a:p>
                      <a:pPr algn="ctr" latinLnBrk="1"/>
                      <a:r>
                        <a:rPr lang="ko-KR" altLang="en-US" sz="2400" b="1" dirty="0">
                          <a:solidFill>
                            <a:schemeClr val="bg1"/>
                          </a:solidFill>
                        </a:rPr>
                        <a:t>                    재무상태표</a:t>
                      </a:r>
                      <a:r>
                        <a:rPr lang="en-US" altLang="ko-KR" sz="2400" b="1" dirty="0">
                          <a:solidFill>
                            <a:schemeClr val="bg1"/>
                          </a:solidFill>
                        </a:rPr>
                        <a:t>(B/S)</a:t>
                      </a:r>
                      <a:r>
                        <a:rPr lang="en-US" altLang="ko-KR" sz="1050" b="1" baseline="0" dirty="0">
                          <a:solidFill>
                            <a:schemeClr val="bg1"/>
                          </a:solidFill>
                        </a:rPr>
                        <a:t>               (</a:t>
                      </a:r>
                      <a:r>
                        <a:rPr lang="ko-KR" altLang="en-US" sz="1050" b="1" baseline="0" dirty="0">
                          <a:solidFill>
                            <a:schemeClr val="bg1"/>
                          </a:solidFill>
                        </a:rPr>
                        <a:t>구성비</a:t>
                      </a:r>
                      <a:r>
                        <a:rPr lang="en-US" altLang="ko-KR" sz="1050" b="1" baseline="0" dirty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ko-KR" altLang="en-US" sz="1050" b="1" baseline="0" dirty="0">
                          <a:solidFill>
                            <a:schemeClr val="bg1"/>
                          </a:solidFill>
                        </a:rPr>
                        <a:t>단위 </a:t>
                      </a:r>
                      <a:r>
                        <a:rPr lang="en-US" altLang="ko-KR" sz="1050" b="1" baseline="0" dirty="0">
                          <a:solidFill>
                            <a:schemeClr val="bg1"/>
                          </a:solidFill>
                        </a:rPr>
                        <a:t>: %)</a:t>
                      </a:r>
                      <a:endParaRPr lang="ko-KR" altLang="en-US" sz="105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48587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31260003"/>
                  </a:ext>
                </a:extLst>
              </a:tr>
              <a:tr h="404356"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>
                          <a:solidFill>
                            <a:srgbClr val="44546A"/>
                          </a:solidFill>
                        </a:rPr>
                        <a:t>자금운용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>
                          <a:solidFill>
                            <a:srgbClr val="44546A"/>
                          </a:solidFill>
                        </a:rPr>
                        <a:t>자금조달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3672314"/>
                  </a:ext>
                </a:extLst>
              </a:tr>
              <a:tr h="202178">
                <a:tc>
                  <a:txBody>
                    <a:bodyPr/>
                    <a:lstStyle/>
                    <a:p>
                      <a:pPr algn="ctr" latinLnBrk="1"/>
                      <a:endParaRPr lang="en-US" altLang="ko-KR" sz="1800" b="1" dirty="0">
                        <a:solidFill>
                          <a:srgbClr val="333F5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rgbClr val="333F50"/>
                          </a:solidFill>
                        </a:rPr>
                        <a:t>2009</a:t>
                      </a:r>
                      <a:r>
                        <a:rPr lang="ko-KR" altLang="en-US" sz="1800" b="1" dirty="0">
                          <a:solidFill>
                            <a:srgbClr val="333F50"/>
                          </a:solidFill>
                        </a:rPr>
                        <a:t>년말</a:t>
                      </a:r>
                      <a:endParaRPr lang="en-US" altLang="ko-KR" sz="1800" b="1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rgbClr val="333F50"/>
                          </a:solidFill>
                        </a:rPr>
                        <a:t>2019</a:t>
                      </a:r>
                      <a:r>
                        <a:rPr lang="ko-KR" altLang="en-US" sz="1800" b="1" dirty="0">
                          <a:solidFill>
                            <a:srgbClr val="333F50"/>
                          </a:solidFill>
                        </a:rPr>
                        <a:t>년말</a:t>
                      </a:r>
                      <a:endParaRPr lang="en-US" altLang="ko-KR" sz="1800" b="1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rgbClr val="333F50"/>
                          </a:solidFill>
                        </a:rPr>
                        <a:t>2022</a:t>
                      </a:r>
                      <a:r>
                        <a:rPr lang="ko-KR" altLang="en-US" sz="1800" b="1" dirty="0">
                          <a:solidFill>
                            <a:srgbClr val="333F50"/>
                          </a:solidFill>
                        </a:rPr>
                        <a:t>년말</a:t>
                      </a:r>
                      <a:endParaRPr lang="en-US" altLang="ko-KR" sz="1800" b="1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800" b="1" dirty="0">
                        <a:solidFill>
                          <a:srgbClr val="333F5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rgbClr val="333F50"/>
                          </a:solidFill>
                        </a:rPr>
                        <a:t>2009</a:t>
                      </a:r>
                      <a:r>
                        <a:rPr lang="ko-KR" altLang="en-US" sz="1800" b="1" dirty="0">
                          <a:solidFill>
                            <a:srgbClr val="333F50"/>
                          </a:solidFill>
                        </a:rPr>
                        <a:t>년말</a:t>
                      </a:r>
                      <a:endParaRPr lang="en-US" altLang="ko-KR" sz="1800" b="1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rgbClr val="333F50"/>
                          </a:solidFill>
                        </a:rPr>
                        <a:t>2019</a:t>
                      </a:r>
                      <a:r>
                        <a:rPr lang="ko-KR" altLang="en-US" sz="1800" b="1" dirty="0">
                          <a:solidFill>
                            <a:srgbClr val="333F50"/>
                          </a:solidFill>
                        </a:rPr>
                        <a:t>년말</a:t>
                      </a:r>
                      <a:endParaRPr lang="en-US" altLang="ko-KR" sz="1800" b="1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rgbClr val="333F50"/>
                          </a:solidFill>
                        </a:rPr>
                        <a:t>2022</a:t>
                      </a:r>
                      <a:r>
                        <a:rPr lang="ko-KR" altLang="en-US" sz="1800" b="1" dirty="0">
                          <a:solidFill>
                            <a:srgbClr val="333F50"/>
                          </a:solidFill>
                        </a:rPr>
                        <a:t>년말</a:t>
                      </a:r>
                      <a:endParaRPr lang="en-US" altLang="ko-KR" sz="1800" b="1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89376"/>
                  </a:ext>
                </a:extLst>
              </a:tr>
              <a:tr h="20217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dirty="0">
                          <a:solidFill>
                            <a:srgbClr val="333F50"/>
                          </a:solidFill>
                        </a:rPr>
                        <a:t>유동자산</a:t>
                      </a:r>
                      <a:endParaRPr lang="en-US" altLang="ko-KR" sz="1800" b="1" dirty="0">
                        <a:solidFill>
                          <a:srgbClr val="333F5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1" dirty="0">
                          <a:solidFill>
                            <a:srgbClr val="333F50"/>
                          </a:solidFill>
                        </a:rPr>
                        <a:t>42.12</a:t>
                      </a: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1" dirty="0">
                          <a:solidFill>
                            <a:srgbClr val="333F50"/>
                          </a:solidFill>
                        </a:rPr>
                        <a:t>41.01</a:t>
                      </a: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1" dirty="0">
                          <a:solidFill>
                            <a:srgbClr val="333F50"/>
                          </a:solidFill>
                        </a:rPr>
                        <a:t>42.62</a:t>
                      </a: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dirty="0">
                          <a:solidFill>
                            <a:srgbClr val="333F50"/>
                          </a:solidFill>
                        </a:rPr>
                        <a:t>유동부채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ko-KR" b="1" baseline="0" dirty="0"/>
                        <a:t>34.02</a:t>
                      </a:r>
                      <a:endParaRPr lang="ko-KR" altLang="en-US" b="1" baseline="0" dirty="0"/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1" baseline="0" dirty="0">
                          <a:solidFill>
                            <a:srgbClr val="333F50"/>
                          </a:solidFill>
                        </a:rPr>
                        <a:t>29.21</a:t>
                      </a:r>
                      <a:endParaRPr lang="ko-KR" altLang="en-US" sz="1800" b="1" baseline="0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1" baseline="0" dirty="0">
                          <a:solidFill>
                            <a:srgbClr val="333F50"/>
                          </a:solidFill>
                        </a:rPr>
                        <a:t>30.64</a:t>
                      </a:r>
                      <a:endParaRPr lang="ko-KR" altLang="en-US" sz="1800" b="1" baseline="0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99427595"/>
                  </a:ext>
                </a:extLst>
              </a:tr>
              <a:tr h="404356">
                <a:tc>
                  <a:txBody>
                    <a:bodyPr/>
                    <a:lstStyle/>
                    <a:p>
                      <a:pPr lvl="1" latinLnBrk="1"/>
                      <a:r>
                        <a:rPr lang="ko-KR" altLang="en-US" sz="1800" b="0" dirty="0" err="1">
                          <a:solidFill>
                            <a:srgbClr val="333F50"/>
                          </a:solidFill>
                        </a:rPr>
                        <a:t>당좌자산</a:t>
                      </a:r>
                      <a:endParaRPr lang="en-US" altLang="ko-KR" sz="1800" b="0" dirty="0">
                        <a:solidFill>
                          <a:srgbClr val="333F5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dirty="0">
                          <a:solidFill>
                            <a:srgbClr val="333F50"/>
                          </a:solidFill>
                        </a:rPr>
                        <a:t>29.01</a:t>
                      </a: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dirty="0">
                          <a:solidFill>
                            <a:srgbClr val="333F50"/>
                          </a:solidFill>
                        </a:rPr>
                        <a:t>28.90</a:t>
                      </a: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dirty="0">
                          <a:solidFill>
                            <a:srgbClr val="333F50"/>
                          </a:solidFill>
                        </a:rPr>
                        <a:t>29.07</a:t>
                      </a: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latinLnBrk="1"/>
                      <a:r>
                        <a:rPr lang="ko-KR" altLang="en-US" sz="1800" b="0" dirty="0">
                          <a:solidFill>
                            <a:srgbClr val="333F50"/>
                          </a:solidFill>
                        </a:rPr>
                        <a:t>매입채무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ko-KR" baseline="0" dirty="0"/>
                        <a:t>8.19</a:t>
                      </a:r>
                      <a:endParaRPr lang="ko-KR" altLang="en-US" baseline="0" dirty="0"/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baseline="0" dirty="0">
                          <a:solidFill>
                            <a:srgbClr val="333F50"/>
                          </a:solidFill>
                        </a:rPr>
                        <a:t>5.89</a:t>
                      </a:r>
                      <a:endParaRPr lang="ko-KR" altLang="en-US" sz="1800" b="0" baseline="0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baseline="0" dirty="0">
                          <a:solidFill>
                            <a:srgbClr val="333F50"/>
                          </a:solidFill>
                        </a:rPr>
                        <a:t>5.82</a:t>
                      </a:r>
                      <a:endParaRPr lang="ko-KR" altLang="en-US" sz="1800" b="0" baseline="0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6692772"/>
                  </a:ext>
                </a:extLst>
              </a:tr>
              <a:tr h="404356">
                <a:tc>
                  <a:txBody>
                    <a:bodyPr/>
                    <a:lstStyle/>
                    <a:p>
                      <a:pPr lvl="1" latinLnBrk="1"/>
                      <a:r>
                        <a:rPr lang="ko-KR" altLang="en-US" sz="1800" b="0" dirty="0">
                          <a:solidFill>
                            <a:srgbClr val="333F50"/>
                          </a:solidFill>
                        </a:rPr>
                        <a:t>재고자산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dirty="0">
                          <a:solidFill>
                            <a:srgbClr val="333F50"/>
                          </a:solidFill>
                        </a:rPr>
                        <a:t>13.11</a:t>
                      </a: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dirty="0">
                          <a:solidFill>
                            <a:srgbClr val="333F50"/>
                          </a:solidFill>
                        </a:rPr>
                        <a:t>12.11</a:t>
                      </a: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dirty="0">
                          <a:solidFill>
                            <a:srgbClr val="333F50"/>
                          </a:solidFill>
                        </a:rPr>
                        <a:t>13.55</a:t>
                      </a: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latinLnBrk="1"/>
                      <a:r>
                        <a:rPr lang="ko-KR" altLang="en-US" sz="1800" b="0" dirty="0">
                          <a:solidFill>
                            <a:srgbClr val="333F50"/>
                          </a:solidFill>
                        </a:rPr>
                        <a:t>단기차입금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ko-KR" baseline="0" dirty="0"/>
                        <a:t>9.67</a:t>
                      </a:r>
                      <a:endParaRPr lang="ko-KR" altLang="en-US" baseline="0" dirty="0"/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baseline="0" dirty="0">
                          <a:solidFill>
                            <a:srgbClr val="333F50"/>
                          </a:solidFill>
                        </a:rPr>
                        <a:t>8.73</a:t>
                      </a:r>
                      <a:endParaRPr lang="ko-KR" altLang="en-US" sz="1800" b="0" baseline="0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baseline="0" dirty="0">
                          <a:solidFill>
                            <a:srgbClr val="333F50"/>
                          </a:solidFill>
                        </a:rPr>
                        <a:t>9.50</a:t>
                      </a:r>
                      <a:endParaRPr lang="ko-KR" altLang="en-US" sz="1800" b="0" baseline="0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06958785"/>
                  </a:ext>
                </a:extLst>
              </a:tr>
              <a:tr h="4043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dirty="0" err="1">
                          <a:solidFill>
                            <a:srgbClr val="333F50"/>
                          </a:solidFill>
                        </a:rPr>
                        <a:t>비유동자산</a:t>
                      </a:r>
                      <a:endParaRPr lang="ko-KR" altLang="en-US" sz="1800" b="1" dirty="0">
                        <a:solidFill>
                          <a:srgbClr val="333F5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1" dirty="0">
                          <a:solidFill>
                            <a:srgbClr val="333F50"/>
                          </a:solidFill>
                        </a:rPr>
                        <a:t>57.88</a:t>
                      </a: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1" dirty="0">
                          <a:solidFill>
                            <a:srgbClr val="333F50"/>
                          </a:solidFill>
                        </a:rPr>
                        <a:t>58.99</a:t>
                      </a: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1" dirty="0">
                          <a:solidFill>
                            <a:srgbClr val="333F50"/>
                          </a:solidFill>
                        </a:rPr>
                        <a:t>57.38</a:t>
                      </a: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dirty="0" err="1">
                          <a:solidFill>
                            <a:srgbClr val="333F50"/>
                          </a:solidFill>
                        </a:rPr>
                        <a:t>비유동부채</a:t>
                      </a:r>
                      <a:endParaRPr lang="ko-KR" altLang="en-US" sz="1800" b="1" dirty="0">
                        <a:solidFill>
                          <a:srgbClr val="333F5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ko-KR" b="1" baseline="0" dirty="0"/>
                        <a:t>25.59</a:t>
                      </a:r>
                      <a:endParaRPr lang="ko-KR" altLang="en-US" b="1" baseline="0" dirty="0"/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1" baseline="0" dirty="0">
                          <a:solidFill>
                            <a:srgbClr val="333F50"/>
                          </a:solidFill>
                        </a:rPr>
                        <a:t>24.41</a:t>
                      </a:r>
                      <a:endParaRPr lang="ko-KR" altLang="en-US" sz="1800" b="1" baseline="0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1" baseline="0" dirty="0">
                          <a:solidFill>
                            <a:srgbClr val="333F50"/>
                          </a:solidFill>
                        </a:rPr>
                        <a:t>24.38</a:t>
                      </a:r>
                      <a:endParaRPr lang="ko-KR" altLang="en-US" sz="1800" b="1" baseline="0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8186209"/>
                  </a:ext>
                </a:extLst>
              </a:tr>
              <a:tr h="404356">
                <a:tc>
                  <a:txBody>
                    <a:bodyPr/>
                    <a:lstStyle/>
                    <a:p>
                      <a:pPr lvl="1" latinLnBrk="1"/>
                      <a:r>
                        <a:rPr lang="ko-KR" altLang="en-US" sz="1800" b="0" dirty="0">
                          <a:solidFill>
                            <a:srgbClr val="333F50"/>
                          </a:solidFill>
                        </a:rPr>
                        <a:t>투자자산</a:t>
                      </a:r>
                      <a:endParaRPr lang="en-US" altLang="ko-KR" sz="1800" b="0" dirty="0">
                        <a:solidFill>
                          <a:srgbClr val="333F5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dirty="0">
                          <a:solidFill>
                            <a:srgbClr val="333F50"/>
                          </a:solidFill>
                        </a:rPr>
                        <a:t>16.95</a:t>
                      </a: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dirty="0">
                          <a:solidFill>
                            <a:srgbClr val="333F50"/>
                          </a:solidFill>
                        </a:rPr>
                        <a:t>18.12</a:t>
                      </a: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dirty="0">
                          <a:solidFill>
                            <a:srgbClr val="333F50"/>
                          </a:solidFill>
                        </a:rPr>
                        <a:t>18.39</a:t>
                      </a: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dirty="0">
                          <a:solidFill>
                            <a:srgbClr val="333F50"/>
                          </a:solidFill>
                        </a:rPr>
                        <a:t>자본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ko-KR" b="1" baseline="0" dirty="0"/>
                        <a:t>40.39</a:t>
                      </a:r>
                      <a:endParaRPr lang="ko-KR" altLang="en-US" b="1" baseline="0" dirty="0"/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1" baseline="0" dirty="0">
                          <a:solidFill>
                            <a:srgbClr val="333F50"/>
                          </a:solidFill>
                        </a:rPr>
                        <a:t>46.37</a:t>
                      </a:r>
                      <a:endParaRPr lang="ko-KR" altLang="en-US" sz="1800" b="1" baseline="0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1" baseline="0" dirty="0">
                          <a:solidFill>
                            <a:srgbClr val="333F50"/>
                          </a:solidFill>
                        </a:rPr>
                        <a:t>44.98</a:t>
                      </a:r>
                      <a:endParaRPr lang="ko-KR" altLang="en-US" sz="1800" b="1" baseline="0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2239121"/>
                  </a:ext>
                </a:extLst>
              </a:tr>
              <a:tr h="404356">
                <a:tc>
                  <a:txBody>
                    <a:bodyPr/>
                    <a:lstStyle/>
                    <a:p>
                      <a:pPr lvl="1" latinLnBrk="1"/>
                      <a:r>
                        <a:rPr lang="ko-KR" altLang="en-US" sz="1800" b="0" dirty="0" err="1">
                          <a:solidFill>
                            <a:srgbClr val="333F50"/>
                          </a:solidFill>
                        </a:rPr>
                        <a:t>유무형자산</a:t>
                      </a:r>
                      <a:endParaRPr lang="ko-KR" altLang="en-US" sz="1800" b="0" dirty="0">
                        <a:solidFill>
                          <a:srgbClr val="333F5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dirty="0">
                          <a:solidFill>
                            <a:srgbClr val="333F50"/>
                          </a:solidFill>
                        </a:rPr>
                        <a:t>37.69</a:t>
                      </a: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dirty="0">
                          <a:solidFill>
                            <a:srgbClr val="333F50"/>
                          </a:solidFill>
                        </a:rPr>
                        <a:t>37.41</a:t>
                      </a: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dirty="0">
                          <a:solidFill>
                            <a:srgbClr val="333F50"/>
                          </a:solidFill>
                        </a:rPr>
                        <a:t>34.94</a:t>
                      </a: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latinLnBrk="1"/>
                      <a:r>
                        <a:rPr lang="ko-KR" altLang="en-US" sz="1800" b="0" dirty="0">
                          <a:solidFill>
                            <a:srgbClr val="333F50"/>
                          </a:solidFill>
                        </a:rPr>
                        <a:t>자본금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ko-KR" baseline="0" dirty="0"/>
                        <a:t>11.76</a:t>
                      </a:r>
                      <a:endParaRPr lang="ko-KR" altLang="en-US" baseline="0" dirty="0"/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baseline="0" dirty="0">
                          <a:solidFill>
                            <a:srgbClr val="333F50"/>
                          </a:solidFill>
                        </a:rPr>
                        <a:t>10.58</a:t>
                      </a:r>
                      <a:endParaRPr lang="ko-KR" altLang="en-US" sz="1800" b="0" baseline="0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baseline="0" dirty="0">
                          <a:solidFill>
                            <a:srgbClr val="333F50"/>
                          </a:solidFill>
                        </a:rPr>
                        <a:t>9.89</a:t>
                      </a:r>
                      <a:endParaRPr lang="ko-KR" altLang="en-US" sz="1800" b="0" baseline="0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14066382"/>
                  </a:ext>
                </a:extLst>
              </a:tr>
              <a:tr h="404356">
                <a:tc>
                  <a:txBody>
                    <a:bodyPr/>
                    <a:lstStyle/>
                    <a:p>
                      <a:pPr latinLnBrk="1"/>
                      <a:endParaRPr lang="ko-KR" altLang="en-US" sz="1800" b="1" dirty="0">
                        <a:solidFill>
                          <a:srgbClr val="333F5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800" b="1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800" b="1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800" b="1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latinLnBrk="1"/>
                      <a:r>
                        <a:rPr lang="ko-KR" altLang="en-US" sz="1800" b="0" dirty="0">
                          <a:solidFill>
                            <a:srgbClr val="333F50"/>
                          </a:solidFill>
                        </a:rPr>
                        <a:t>자본잉여금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ko-KR" baseline="0" dirty="0"/>
                        <a:t>8.30</a:t>
                      </a:r>
                      <a:endParaRPr lang="ko-KR" altLang="en-US" baseline="0" dirty="0"/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baseline="0" dirty="0">
                          <a:solidFill>
                            <a:srgbClr val="333F50"/>
                          </a:solidFill>
                        </a:rPr>
                        <a:t>9.80</a:t>
                      </a:r>
                      <a:endParaRPr lang="ko-KR" altLang="en-US" sz="1800" b="0" baseline="0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800" b="0" baseline="0" dirty="0">
                          <a:solidFill>
                            <a:srgbClr val="333F50"/>
                          </a:solidFill>
                        </a:rPr>
                        <a:t>10.80</a:t>
                      </a:r>
                      <a:endParaRPr lang="ko-KR" altLang="en-US" sz="1800" b="0" baseline="0" dirty="0">
                        <a:solidFill>
                          <a:srgbClr val="333F50"/>
                        </a:solidFill>
                      </a:endParaRPr>
                    </a:p>
                  </a:txBody>
                  <a:tcPr marR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5832050"/>
                  </a:ext>
                </a:extLst>
              </a:tr>
              <a:tr h="4043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dirty="0">
                          <a:solidFill>
                            <a:srgbClr val="333F50"/>
                          </a:solidFill>
                        </a:rPr>
                        <a:t>자산총계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333F5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100.00</a:t>
                      </a:r>
                    </a:p>
                  </a:txBody>
                  <a:tcPr marL="9525" marR="90000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i="0" u="none" strike="noStrike" dirty="0">
                          <a:solidFill>
                            <a:srgbClr val="333F50"/>
                          </a:solidFill>
                          <a:effectLst/>
                          <a:latin typeface="+mn-lt"/>
                          <a:ea typeface="+mn-ea"/>
                        </a:rPr>
                        <a:t>100.00</a:t>
                      </a:r>
                      <a:endParaRPr lang="en-US" altLang="ko-KR" sz="1800" b="1" i="0" u="none" strike="noStrike" dirty="0">
                        <a:solidFill>
                          <a:srgbClr val="333F5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0000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i="0" u="none" strike="noStrike" dirty="0">
                          <a:solidFill>
                            <a:srgbClr val="333F50"/>
                          </a:solidFill>
                          <a:effectLst/>
                          <a:latin typeface="+mn-lt"/>
                          <a:ea typeface="+mn-ea"/>
                        </a:rPr>
                        <a:t>100.00</a:t>
                      </a:r>
                      <a:endParaRPr lang="en-US" altLang="ko-KR" sz="1800" b="1" i="0" u="none" strike="noStrike" dirty="0">
                        <a:solidFill>
                          <a:srgbClr val="333F5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0000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dirty="0">
                          <a:solidFill>
                            <a:srgbClr val="333F50"/>
                          </a:solidFill>
                          <a:latin typeface="+mn-lt"/>
                        </a:rPr>
                        <a:t>부채 및 자본 합계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baseline="0" dirty="0">
                          <a:solidFill>
                            <a:srgbClr val="333F5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100.00</a:t>
                      </a:r>
                    </a:p>
                  </a:txBody>
                  <a:tcPr marL="9525" marR="90000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i="0" u="none" strike="noStrike" baseline="0" dirty="0">
                          <a:solidFill>
                            <a:srgbClr val="333F50"/>
                          </a:solidFill>
                          <a:effectLst/>
                          <a:latin typeface="+mn-lt"/>
                          <a:ea typeface="+mn-ea"/>
                        </a:rPr>
                        <a:t>100.00</a:t>
                      </a:r>
                      <a:endParaRPr lang="en-US" altLang="ko-KR" sz="1800" b="1" i="0" u="none" strike="noStrike" baseline="0" dirty="0">
                        <a:solidFill>
                          <a:srgbClr val="333F5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0000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i="0" u="none" strike="noStrike" baseline="0" dirty="0">
                          <a:solidFill>
                            <a:srgbClr val="333F50"/>
                          </a:solidFill>
                          <a:effectLst/>
                          <a:latin typeface="+mn-lt"/>
                          <a:ea typeface="+mn-ea"/>
                        </a:rPr>
                        <a:t>100.00</a:t>
                      </a:r>
                      <a:endParaRPr lang="en-US" altLang="ko-KR" sz="1800" b="1" i="0" u="none" strike="noStrike" baseline="0" dirty="0">
                        <a:solidFill>
                          <a:srgbClr val="333F5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0000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89248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1697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51124" y="238518"/>
            <a:ext cx="6940501" cy="549274"/>
          </a:xfrm>
        </p:spPr>
        <p:txBody>
          <a:bodyPr>
            <a:normAutofit/>
          </a:bodyPr>
          <a:lstStyle/>
          <a:p>
            <a:pPr algn="ctr"/>
            <a:r>
              <a:rPr lang="ko-KR" altLang="en-US" sz="3200" b="1" dirty="0">
                <a:solidFill>
                  <a:schemeClr val="tx2"/>
                </a:solidFill>
                <a:latin typeface="+mn-ea"/>
              </a:rPr>
              <a:t>손익계산서</a:t>
            </a:r>
            <a:endParaRPr lang="ko-KR" altLang="en-US" sz="3200" b="1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799943"/>
              </p:ext>
            </p:extLst>
          </p:nvPr>
        </p:nvGraphicFramePr>
        <p:xfrm>
          <a:off x="1317837" y="1502595"/>
          <a:ext cx="9556326" cy="4815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286102">
                  <a:extLst>
                    <a:ext uri="{9D8B030D-6E8A-4147-A177-3AD203B41FA5}">
                      <a16:colId xmlns:a16="http://schemas.microsoft.com/office/drawing/2014/main" xmlns="" val="437722636"/>
                    </a:ext>
                  </a:extLst>
                </a:gridCol>
                <a:gridCol w="1423408">
                  <a:extLst>
                    <a:ext uri="{9D8B030D-6E8A-4147-A177-3AD203B41FA5}">
                      <a16:colId xmlns:a16="http://schemas.microsoft.com/office/drawing/2014/main" xmlns="" val="100812650"/>
                    </a:ext>
                  </a:extLst>
                </a:gridCol>
                <a:gridCol w="1423408">
                  <a:extLst>
                    <a:ext uri="{9D8B030D-6E8A-4147-A177-3AD203B41FA5}">
                      <a16:colId xmlns:a16="http://schemas.microsoft.com/office/drawing/2014/main" xmlns="" val="4179657110"/>
                    </a:ext>
                  </a:extLst>
                </a:gridCol>
                <a:gridCol w="1423408">
                  <a:extLst>
                    <a:ext uri="{9D8B030D-6E8A-4147-A177-3AD203B41FA5}">
                      <a16:colId xmlns:a16="http://schemas.microsoft.com/office/drawing/2014/main" xmlns="" val="28802621"/>
                    </a:ext>
                  </a:extLst>
                </a:gridCol>
              </a:tblGrid>
              <a:tr h="444193"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2400" b="1" dirty="0">
                          <a:solidFill>
                            <a:schemeClr val="bg1"/>
                          </a:solidFill>
                        </a:rPr>
                        <a:t>           손익계산서</a:t>
                      </a:r>
                      <a:r>
                        <a:rPr lang="ko-KR" altLang="en-US" sz="2400" b="1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ko-KR" sz="2400" b="1" dirty="0">
                          <a:solidFill>
                            <a:schemeClr val="bg1"/>
                          </a:solidFill>
                        </a:rPr>
                        <a:t>(I/S)</a:t>
                      </a:r>
                      <a:r>
                        <a:rPr lang="en-US" altLang="ko-KR" sz="2400" b="1" baseline="0" dirty="0">
                          <a:solidFill>
                            <a:schemeClr val="bg1"/>
                          </a:solidFill>
                        </a:rPr>
                        <a:t>      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ko-KR" altLang="en-US" sz="1400" b="1" baseline="0" dirty="0">
                          <a:solidFill>
                            <a:schemeClr val="bg1"/>
                          </a:solidFill>
                        </a:rPr>
                        <a:t>구성비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ko-KR" altLang="en-US" sz="1400" b="1" baseline="0" dirty="0">
                          <a:solidFill>
                            <a:schemeClr val="bg1"/>
                          </a:solidFill>
                        </a:rPr>
                        <a:t>단위 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</a:rPr>
                        <a:t>: %)</a:t>
                      </a:r>
                      <a:endParaRPr lang="en-US" altLang="ko-KR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48587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3126000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latinLnBrk="1"/>
                      <a:endParaRPr lang="en-US" altLang="ko-KR" sz="2000" b="1" dirty="0">
                        <a:solidFill>
                          <a:srgbClr val="333F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2009</a:t>
                      </a:r>
                      <a:r>
                        <a:rPr lang="ko-KR" altLang="en-US" sz="2000" b="1" dirty="0">
                          <a:solidFill>
                            <a:srgbClr val="333F50"/>
                          </a:solidFill>
                        </a:rPr>
                        <a:t>년중</a:t>
                      </a:r>
                      <a:endParaRPr lang="en-US" altLang="ko-KR" sz="2000" b="1" dirty="0">
                        <a:solidFill>
                          <a:srgbClr val="333F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2019</a:t>
                      </a:r>
                      <a:r>
                        <a:rPr lang="ko-KR" altLang="en-US" sz="2000" b="1" dirty="0">
                          <a:solidFill>
                            <a:srgbClr val="333F50"/>
                          </a:solidFill>
                        </a:rPr>
                        <a:t>년중</a:t>
                      </a:r>
                      <a:endParaRPr lang="en-US" altLang="ko-KR" sz="2000" b="1" dirty="0">
                        <a:solidFill>
                          <a:srgbClr val="333F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2022</a:t>
                      </a:r>
                      <a:r>
                        <a:rPr lang="ko-KR" altLang="en-US" sz="2000" b="1" dirty="0">
                          <a:solidFill>
                            <a:srgbClr val="333F50"/>
                          </a:solidFill>
                        </a:rPr>
                        <a:t>년중</a:t>
                      </a:r>
                      <a:endParaRPr lang="en-US" altLang="ko-KR" sz="2000" b="1" dirty="0">
                        <a:solidFill>
                          <a:srgbClr val="333F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8937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b="1" dirty="0">
                          <a:solidFill>
                            <a:srgbClr val="333F50"/>
                          </a:solidFill>
                        </a:rPr>
                        <a:t>매출액</a:t>
                      </a:r>
                      <a:endParaRPr lang="en-US" altLang="ko-KR" sz="2000" b="1" dirty="0">
                        <a:solidFill>
                          <a:srgbClr val="333F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100.00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100.00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100.00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012498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1" latinLnBrk="1"/>
                      <a:r>
                        <a:rPr lang="ko-KR" altLang="en-US" sz="2000" b="0" dirty="0">
                          <a:solidFill>
                            <a:srgbClr val="333F50"/>
                          </a:solidFill>
                        </a:rPr>
                        <a:t>매출원가</a:t>
                      </a:r>
                      <a:endParaRPr lang="en-US" altLang="ko-KR" sz="2000" b="0" dirty="0">
                        <a:solidFill>
                          <a:srgbClr val="333F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0" dirty="0">
                          <a:solidFill>
                            <a:srgbClr val="333F50"/>
                          </a:solidFill>
                        </a:rPr>
                        <a:t>81.19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0" dirty="0">
                          <a:solidFill>
                            <a:srgbClr val="333F50"/>
                          </a:solidFill>
                        </a:rPr>
                        <a:t>77.61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0" dirty="0">
                          <a:solidFill>
                            <a:srgbClr val="333F50"/>
                          </a:solidFill>
                        </a:rPr>
                        <a:t>77.81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66927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b="1" dirty="0" err="1">
                          <a:solidFill>
                            <a:srgbClr val="333F50"/>
                          </a:solidFill>
                        </a:rPr>
                        <a:t>매출총이익</a:t>
                      </a:r>
                      <a:endParaRPr lang="en-US" altLang="ko-KR" sz="2000" b="1" dirty="0">
                        <a:solidFill>
                          <a:srgbClr val="333F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18.81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22.39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22.19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81862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1" latinLnBrk="1"/>
                      <a:r>
                        <a:rPr lang="ko-KR" altLang="en-US" sz="2000" b="0" dirty="0" err="1">
                          <a:solidFill>
                            <a:srgbClr val="333F50"/>
                          </a:solidFill>
                        </a:rPr>
                        <a:t>판매비와</a:t>
                      </a:r>
                      <a:r>
                        <a:rPr lang="ko-KR" altLang="en-US" sz="2000" b="0" dirty="0">
                          <a:solidFill>
                            <a:srgbClr val="333F50"/>
                          </a:solidFill>
                        </a:rPr>
                        <a:t> 관리비</a:t>
                      </a:r>
                      <a:endParaRPr lang="en-US" altLang="ko-KR" sz="2000" b="0" dirty="0">
                        <a:solidFill>
                          <a:srgbClr val="333F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0" dirty="0">
                          <a:solidFill>
                            <a:srgbClr val="333F50"/>
                          </a:solidFill>
                        </a:rPr>
                        <a:t>14.70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0" dirty="0">
                          <a:solidFill>
                            <a:srgbClr val="333F50"/>
                          </a:solidFill>
                        </a:rPr>
                        <a:t>18.19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0" dirty="0">
                          <a:solidFill>
                            <a:srgbClr val="333F50"/>
                          </a:solidFill>
                        </a:rPr>
                        <a:t>17.66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043615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b="1" dirty="0">
                          <a:solidFill>
                            <a:srgbClr val="333F50"/>
                          </a:solidFill>
                        </a:rPr>
                        <a:t>영업이익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4.11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4.21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4.53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827979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1" latinLnBrk="1"/>
                      <a:r>
                        <a:rPr lang="ko-KR" altLang="en-US" sz="2000" b="0" dirty="0">
                          <a:solidFill>
                            <a:srgbClr val="333F50"/>
                          </a:solidFill>
                        </a:rPr>
                        <a:t>영업외수익</a:t>
                      </a:r>
                      <a:endParaRPr lang="en-US" altLang="ko-KR" sz="2000" b="0" dirty="0">
                        <a:solidFill>
                          <a:srgbClr val="333F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0" dirty="0">
                          <a:solidFill>
                            <a:srgbClr val="333F50"/>
                          </a:solidFill>
                        </a:rPr>
                        <a:t>3.90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0" dirty="0">
                          <a:solidFill>
                            <a:srgbClr val="333F50"/>
                          </a:solidFill>
                        </a:rPr>
                        <a:t>3.56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0" dirty="0">
                          <a:solidFill>
                            <a:srgbClr val="333F50"/>
                          </a:solidFill>
                        </a:rPr>
                        <a:t>4.97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22391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1" latinLnBrk="1"/>
                      <a:r>
                        <a:rPr lang="ko-KR" altLang="en-US" sz="2000" b="0" dirty="0">
                          <a:solidFill>
                            <a:srgbClr val="333F50"/>
                          </a:solidFill>
                        </a:rPr>
                        <a:t>영업외비용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0" dirty="0">
                          <a:solidFill>
                            <a:srgbClr val="333F50"/>
                          </a:solidFill>
                        </a:rPr>
                        <a:t>4.57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0" dirty="0">
                          <a:solidFill>
                            <a:srgbClr val="333F50"/>
                          </a:solidFill>
                        </a:rPr>
                        <a:t>4.06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0" dirty="0">
                          <a:solidFill>
                            <a:srgbClr val="333F50"/>
                          </a:solidFill>
                        </a:rPr>
                        <a:t>4.94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140663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0" latinLnBrk="1"/>
                      <a:r>
                        <a:rPr lang="ko-KR" altLang="en-US" sz="2000" b="1" dirty="0" err="1">
                          <a:solidFill>
                            <a:srgbClr val="333F50"/>
                          </a:solidFill>
                        </a:rPr>
                        <a:t>법인세비용차감전순손익</a:t>
                      </a:r>
                      <a:endParaRPr lang="ko-KR" altLang="en-US" sz="2000" b="1" dirty="0">
                        <a:solidFill>
                          <a:srgbClr val="333F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3.43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3.71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4.57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65798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b="1" dirty="0">
                          <a:solidFill>
                            <a:srgbClr val="333F50"/>
                          </a:solidFill>
                        </a:rPr>
                        <a:t>법인세비용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0.92</a:t>
                      </a:r>
                      <a:endParaRPr lang="ko-KR" altLang="en-US" sz="2000" b="1" dirty="0">
                        <a:solidFill>
                          <a:srgbClr val="333F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1.03</a:t>
                      </a:r>
                      <a:endParaRPr lang="ko-KR" altLang="en-US" sz="2000" b="1" dirty="0">
                        <a:solidFill>
                          <a:srgbClr val="333F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1.04</a:t>
                      </a:r>
                      <a:endParaRPr lang="ko-KR" altLang="en-US" sz="2000" b="1" dirty="0">
                        <a:solidFill>
                          <a:srgbClr val="333F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58320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0" latinLnBrk="1"/>
                      <a:r>
                        <a:rPr lang="ko-KR" altLang="en-US" sz="2000" b="1" dirty="0" err="1">
                          <a:solidFill>
                            <a:srgbClr val="333F50"/>
                          </a:solidFill>
                        </a:rPr>
                        <a:t>당기순이익</a:t>
                      </a:r>
                      <a:endParaRPr lang="ko-KR" altLang="en-US" sz="2000" b="1" dirty="0">
                        <a:solidFill>
                          <a:srgbClr val="333F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2.51</a:t>
                      </a:r>
                      <a:endParaRPr lang="ko-KR" altLang="en-US" sz="2000" b="1" dirty="0">
                        <a:solidFill>
                          <a:srgbClr val="333F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2.68</a:t>
                      </a:r>
                      <a:endParaRPr lang="ko-KR" altLang="en-US" sz="2000" b="1" dirty="0">
                        <a:solidFill>
                          <a:srgbClr val="333F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2000" b="1" dirty="0">
                          <a:solidFill>
                            <a:srgbClr val="333F50"/>
                          </a:solidFill>
                        </a:rPr>
                        <a:t>3.52</a:t>
                      </a:r>
                      <a:endParaRPr lang="ko-KR" altLang="en-US" sz="2000" b="1" dirty="0">
                        <a:solidFill>
                          <a:srgbClr val="333F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80262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0381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30816" y="219468"/>
            <a:ext cx="8965684" cy="549274"/>
          </a:xfrm>
        </p:spPr>
        <p:txBody>
          <a:bodyPr>
            <a:normAutofit/>
          </a:bodyPr>
          <a:lstStyle/>
          <a:p>
            <a:pPr algn="ctr"/>
            <a:r>
              <a:rPr lang="ko-KR" altLang="en-US" sz="3200" b="1" dirty="0">
                <a:solidFill>
                  <a:schemeClr val="tx2"/>
                </a:solidFill>
                <a:latin typeface="+mn-ea"/>
              </a:rPr>
              <a:t>기업 부가가치의 배분</a:t>
            </a:r>
            <a:endParaRPr lang="ko-KR" altLang="en-US" sz="3200" b="1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graphicFrame>
        <p:nvGraphicFramePr>
          <p:cNvPr id="7" name="차트 6">
            <a:extLst>
              <a:ext uri="{FF2B5EF4-FFF2-40B4-BE49-F238E27FC236}">
                <a16:creationId xmlns:a16="http://schemas.microsoft.com/office/drawing/2014/main" xmlns="" id="{BEE017AE-307E-42BD-8B62-EB1540BEF7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379569"/>
              </p:ext>
            </p:extLst>
          </p:nvPr>
        </p:nvGraphicFramePr>
        <p:xfrm>
          <a:off x="2209900" y="1602375"/>
          <a:ext cx="7772201" cy="4639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9191106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눈금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6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디자인 사용자 지정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눈금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4154</TotalTime>
  <Words>452</Words>
  <Application>Microsoft Office PowerPoint</Application>
  <PresentationFormat>와이드스크린</PresentationFormat>
  <Paragraphs>254</Paragraphs>
  <Slides>13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6</vt:i4>
      </vt:variant>
      <vt:variant>
        <vt:lpstr>슬라이드 제목</vt:lpstr>
      </vt:variant>
      <vt:variant>
        <vt:i4>13</vt:i4>
      </vt:variant>
    </vt:vector>
  </HeadingPairs>
  <TitlesOfParts>
    <vt:vector size="27" baseType="lpstr">
      <vt:lpstr>HY견고딕</vt:lpstr>
      <vt:lpstr>굴림</vt:lpstr>
      <vt:lpstr>맑은 고딕</vt:lpstr>
      <vt:lpstr>한컴바탕</vt:lpstr>
      <vt:lpstr>Arial</vt:lpstr>
      <vt:lpstr>Calibri</vt:lpstr>
      <vt:lpstr>Calibri Light</vt:lpstr>
      <vt:lpstr>Franklin Gothic Medium</vt:lpstr>
      <vt:lpstr>1_Office 테마</vt:lpstr>
      <vt:lpstr>3_Office 테마</vt:lpstr>
      <vt:lpstr>디자인 사용자 지정</vt:lpstr>
      <vt:lpstr>5_Office 테마</vt:lpstr>
      <vt:lpstr>6_Office 테마</vt:lpstr>
      <vt:lpstr>1_디자인 사용자 지정</vt:lpstr>
      <vt:lpstr>기업현황으로 본                       경제와 복지</vt:lpstr>
      <vt:lpstr>기업분류별 규모(2022년, 2021년)</vt:lpstr>
      <vt:lpstr>법인기업의 분류</vt:lpstr>
      <vt:lpstr>기업분류별 규모(2022년, 2021년)</vt:lpstr>
      <vt:lpstr>기업분류별 규모(2022년)</vt:lpstr>
      <vt:lpstr>취업자수(천명)</vt:lpstr>
      <vt:lpstr>재무상태표</vt:lpstr>
      <vt:lpstr>손익계산서</vt:lpstr>
      <vt:lpstr>기업 부가가치의 배분</vt:lpstr>
      <vt:lpstr>인구구조의 변화(2009년)</vt:lpstr>
      <vt:lpstr>인구구조의 변화(2019년)</vt:lpstr>
      <vt:lpstr>인구구조의 변화(2022년)</vt:lpstr>
      <vt:lpstr>감사합니다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ㅇ</dc:title>
  <dc:creator>이다혜</dc:creator>
  <cp:lastModifiedBy>user</cp:lastModifiedBy>
  <cp:revision>236</cp:revision>
  <cp:lastPrinted>2019-11-04T06:24:37Z</cp:lastPrinted>
  <dcterms:created xsi:type="dcterms:W3CDTF">2019-04-05T05:51:28Z</dcterms:created>
  <dcterms:modified xsi:type="dcterms:W3CDTF">2023-12-13T05:23:27Z</dcterms:modified>
</cp:coreProperties>
</file>